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8"/>
  </p:notesMasterIdLst>
  <p:handoutMasterIdLst>
    <p:handoutMasterId r:id="rId19"/>
  </p:handoutMasterIdLst>
  <p:sldIdLst>
    <p:sldId id="257" r:id="rId2"/>
    <p:sldId id="334" r:id="rId3"/>
    <p:sldId id="335" r:id="rId4"/>
    <p:sldId id="336" r:id="rId5"/>
    <p:sldId id="340" r:id="rId6"/>
    <p:sldId id="341" r:id="rId7"/>
    <p:sldId id="364" r:id="rId8"/>
    <p:sldId id="365" r:id="rId9"/>
    <p:sldId id="366" r:id="rId10"/>
    <p:sldId id="368" r:id="rId11"/>
    <p:sldId id="342" r:id="rId12"/>
    <p:sldId id="344" r:id="rId13"/>
    <p:sldId id="345" r:id="rId14"/>
    <p:sldId id="346" r:id="rId15"/>
    <p:sldId id="347" r:id="rId16"/>
    <p:sldId id="370" r:id="rId17"/>
  </p:sldIdLst>
  <p:sldSz cx="9144000" cy="6858000" type="screen4x3"/>
  <p:notesSz cx="7102475" cy="9388475"/>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1" autoAdjust="0"/>
    <p:restoredTop sz="92984" autoAdjust="0"/>
  </p:normalViewPr>
  <p:slideViewPr>
    <p:cSldViewPr>
      <p:cViewPr varScale="1">
        <p:scale>
          <a:sx n="119" d="100"/>
          <a:sy n="119" d="100"/>
        </p:scale>
        <p:origin x="1368" y="102"/>
      </p:cViewPr>
      <p:guideLst>
        <p:guide orient="horz" pos="2160"/>
        <p:guide pos="2880"/>
      </p:guideLst>
    </p:cSldViewPr>
  </p:slideViewPr>
  <p:outlineViewPr>
    <p:cViewPr>
      <p:scale>
        <a:sx n="33" d="100"/>
        <a:sy n="33" d="100"/>
      </p:scale>
      <p:origin x="0" y="1377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C0446263-F062-40C7-81C7-33420CC8E8BC}" type="datetimeFigureOut">
              <a:rPr lang="en-US" smtClean="0"/>
              <a:t>10/20/2017</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9C5AC433-FF07-4258-A8D2-71F895D89E01}" type="slidenum">
              <a:rPr lang="en-US" smtClean="0"/>
              <a:t>‹#›</a:t>
            </a:fld>
            <a:endParaRPr lang="en-US"/>
          </a:p>
        </p:txBody>
      </p:sp>
    </p:spTree>
    <p:extLst>
      <p:ext uri="{BB962C8B-B14F-4D97-AF65-F5344CB8AC3E}">
        <p14:creationId xmlns:p14="http://schemas.microsoft.com/office/powerpoint/2010/main" val="2919021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B921A661-EDEC-4E69-92BB-BC7C58B48480}" type="datetimeFigureOut">
              <a:rPr lang="en-US" smtClean="0"/>
              <a:pPr/>
              <a:t>10/20/2017</a:t>
            </a:fld>
            <a:endParaRPr lang="en-US"/>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D518CC88-7867-4D10-B791-4067D7C00546}" type="slidenum">
              <a:rPr lang="en-US" smtClean="0"/>
              <a:pPr/>
              <a:t>‹#›</a:t>
            </a:fld>
            <a:endParaRPr lang="en-US"/>
          </a:p>
        </p:txBody>
      </p:sp>
    </p:spTree>
    <p:extLst>
      <p:ext uri="{BB962C8B-B14F-4D97-AF65-F5344CB8AC3E}">
        <p14:creationId xmlns:p14="http://schemas.microsoft.com/office/powerpoint/2010/main" val="248027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759BCBC3-C2DC-466B-A74D-AB0A4F0C43DD}" type="slidenum">
              <a:rPr lang="en-US" smtClean="0"/>
              <a:pPr/>
              <a:t>1</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dirty="0"/>
              <a:t>The human brain Contains an estimated 100 billion nerve cells, or neurons</a:t>
            </a:r>
          </a:p>
          <a:p>
            <a:pPr eaLnBrk="1" hangingPunct="1"/>
            <a:r>
              <a:rPr lang="en-US" dirty="0"/>
              <a:t>magnetic resonance imaging Is a technology that can reconstruct a three-dimensional map of brain activity</a:t>
            </a:r>
          </a:p>
          <a:p>
            <a:pPr eaLnBrk="1" hangingPunct="1"/>
            <a:endParaRPr lang="en-US" dirty="0"/>
          </a:p>
          <a:p>
            <a:pPr eaLnBrk="1" hangingPunct="1"/>
            <a:r>
              <a:rPr lang="en-US" dirty="0"/>
              <a:t>Day 2:</a:t>
            </a:r>
          </a:p>
          <a:p>
            <a:pPr eaLnBrk="1" hangingPunct="1"/>
            <a:r>
              <a:rPr lang="en-US" dirty="0"/>
              <a:t>https://www.youtube.com/watch?v=zeo19WVQ47w</a:t>
            </a:r>
          </a:p>
          <a:p>
            <a:pPr eaLnBrk="1" hangingPunct="1"/>
            <a:r>
              <a:rPr lang="en-US" dirty="0"/>
              <a:t>https://www.youtube.com/watch?v=owFnH01SD-s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https://www.youtube.com/watch?v=yLa-cXg8BwM</a:t>
            </a:r>
          </a:p>
        </p:txBody>
      </p:sp>
    </p:spTree>
    <p:extLst>
      <p:ext uri="{BB962C8B-B14F-4D97-AF65-F5344CB8AC3E}">
        <p14:creationId xmlns:p14="http://schemas.microsoft.com/office/powerpoint/2010/main" val="1835677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t>
            </a:r>
            <a:r>
              <a:rPr lang="en-US" baseline="0" dirty="0"/>
              <a:t> is the CNS? Where are the different divisions of the PNS?</a:t>
            </a:r>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11</a:t>
            </a:fld>
            <a:endParaRPr lang="en-US"/>
          </a:p>
        </p:txBody>
      </p:sp>
    </p:spTree>
    <p:extLst>
      <p:ext uri="{BB962C8B-B14F-4D97-AF65-F5344CB8AC3E}">
        <p14:creationId xmlns:p14="http://schemas.microsoft.com/office/powerpoint/2010/main" val="4189170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origins</a:t>
            </a:r>
            <a:r>
              <a:rPr lang="en-US" baseline="0" dirty="0"/>
              <a:t> </a:t>
            </a:r>
            <a:r>
              <a:rPr lang="en-US" dirty="0"/>
              <a:t>of nerves in autonomic</a:t>
            </a:r>
            <a:r>
              <a:rPr lang="en-US" baseline="0" dirty="0"/>
              <a:t> nervous system</a:t>
            </a:r>
          </a:p>
          <a:p>
            <a:r>
              <a:rPr lang="en-US" baseline="0" dirty="0"/>
              <a:t>Act in opposition in all regards except sexual function</a:t>
            </a:r>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12</a:t>
            </a:fld>
            <a:endParaRPr lang="en-US"/>
          </a:p>
        </p:txBody>
      </p:sp>
    </p:spTree>
    <p:extLst>
      <p:ext uri="{BB962C8B-B14F-4D97-AF65-F5344CB8AC3E}">
        <p14:creationId xmlns:p14="http://schemas.microsoft.com/office/powerpoint/2010/main" val="1698776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US" dirty="0"/>
              <a:t>Each axon encased in delicate layer of connective tissue, groups of axons bundled as nerve fascicles are wrapped in conn tissue, entire nerve wrapped by tough fibrous sheath. </a:t>
            </a:r>
          </a:p>
          <a:p>
            <a:endParaRPr lang="en-US" dirty="0"/>
          </a:p>
          <a:p>
            <a:r>
              <a:rPr lang="en-US" dirty="0"/>
              <a:t>What</a:t>
            </a:r>
            <a:r>
              <a:rPr lang="en-US" baseline="0" dirty="0"/>
              <a:t> is tissue called that binds/supports other cells?  Connective tissue= a few sparse cells in extracellular matrix</a:t>
            </a:r>
            <a:endParaRPr lang="en-US" dirty="0"/>
          </a:p>
        </p:txBody>
      </p:sp>
      <p:sp>
        <p:nvSpPr>
          <p:cNvPr id="27652" name="Slide Number Placeholder 3"/>
          <p:cNvSpPr>
            <a:spLocks noGrp="1"/>
          </p:cNvSpPr>
          <p:nvPr>
            <p:ph type="sldNum" sz="quarter" idx="5"/>
          </p:nvPr>
        </p:nvSpPr>
        <p:spPr>
          <a:noFill/>
        </p:spPr>
        <p:txBody>
          <a:bodyPr/>
          <a:lstStyle/>
          <a:p>
            <a:fld id="{ADADF5AD-C4B6-493E-81BA-1A558BED0493}" type="slidenum">
              <a:rPr lang="en-US" smtClean="0"/>
              <a:pPr/>
              <a:t>13</a:t>
            </a:fld>
            <a:endParaRPr lang="en-US"/>
          </a:p>
        </p:txBody>
      </p:sp>
    </p:spTree>
    <p:extLst>
      <p:ext uri="{BB962C8B-B14F-4D97-AF65-F5344CB8AC3E}">
        <p14:creationId xmlns:p14="http://schemas.microsoft.com/office/powerpoint/2010/main" val="4170899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p:spPr>
        <p:txBody>
          <a:bodyPr/>
          <a:lstStyle/>
          <a:p>
            <a:pPr eaLnBrk="1" hangingPunct="1">
              <a:spcBef>
                <a:spcPct val="50000"/>
              </a:spcBef>
            </a:pPr>
            <a:r>
              <a:rPr lang="en-US" dirty="0">
                <a:solidFill>
                  <a:schemeClr val="accent2"/>
                </a:solidFill>
              </a:rPr>
              <a:t>Cerebrospinal fluid</a:t>
            </a:r>
            <a:r>
              <a:rPr lang="en-US" dirty="0"/>
              <a:t> circulates throughout </a:t>
            </a:r>
            <a:r>
              <a:rPr lang="en-US" dirty="0">
                <a:solidFill>
                  <a:schemeClr val="accent2"/>
                </a:solidFill>
              </a:rPr>
              <a:t>central (spinal) canal</a:t>
            </a:r>
            <a:r>
              <a:rPr lang="en-US" dirty="0"/>
              <a:t> and </a:t>
            </a:r>
            <a:r>
              <a:rPr lang="en-US" dirty="0">
                <a:solidFill>
                  <a:schemeClr val="accent2"/>
                </a:solidFill>
              </a:rPr>
              <a:t>brain ventricles</a:t>
            </a:r>
            <a:r>
              <a:rPr lang="en-US" dirty="0"/>
              <a:t>; function in exchange and transport, and in protection</a:t>
            </a:r>
          </a:p>
          <a:p>
            <a:pPr eaLnBrk="1" hangingPunct="1">
              <a:spcBef>
                <a:spcPct val="50000"/>
              </a:spcBef>
            </a:pPr>
            <a:r>
              <a:rPr lang="en-US" dirty="0"/>
              <a:t>Visceral = autonomic</a:t>
            </a:r>
          </a:p>
          <a:p>
            <a:pPr eaLnBrk="1" hangingPunct="1">
              <a:spcBef>
                <a:spcPct val="50000"/>
              </a:spcBef>
            </a:pPr>
            <a:r>
              <a:rPr lang="en-US" dirty="0"/>
              <a:t>Ganglion</a:t>
            </a:r>
            <a:r>
              <a:rPr lang="en-US" baseline="0" dirty="0"/>
              <a:t> = cell bodies</a:t>
            </a:r>
            <a:endParaRPr lang="en-US" dirty="0"/>
          </a:p>
          <a:p>
            <a:pPr eaLnBrk="1" hangingPunct="1">
              <a:spcBef>
                <a:spcPct val="50000"/>
              </a:spcBef>
              <a:buFontTx/>
              <a:buChar char="•"/>
            </a:pPr>
            <a:r>
              <a:rPr lang="en-US" dirty="0"/>
              <a:t>Nerve has sensory/effector</a:t>
            </a:r>
            <a:r>
              <a:rPr lang="en-US" baseline="0" dirty="0"/>
              <a:t> somatic and visceral neurons together – split such that sensory comes in at dorsal side, effector exits at ventral side. Interneurons in between</a:t>
            </a:r>
          </a:p>
          <a:p>
            <a:pPr eaLnBrk="1" hangingPunct="1">
              <a:spcBef>
                <a:spcPct val="50000"/>
              </a:spcBef>
              <a:buFontTx/>
              <a:buChar char="•"/>
            </a:pPr>
            <a:r>
              <a:rPr lang="en-US" baseline="0" dirty="0"/>
              <a:t>PNS is all sensory or effector neurons</a:t>
            </a:r>
          </a:p>
          <a:p>
            <a:pPr eaLnBrk="1" hangingPunct="1">
              <a:spcBef>
                <a:spcPct val="50000"/>
              </a:spcBef>
              <a:buFontTx/>
              <a:buChar char="•"/>
            </a:pPr>
            <a:r>
              <a:rPr lang="en-US" baseline="0" dirty="0"/>
              <a:t>CNS is interneurons – neither sensory nor effector (in brain interneuron specifies short neurons that make connections </a:t>
            </a:r>
            <a:r>
              <a:rPr lang="en-US" baseline="0" dirty="0" err="1"/>
              <a:t>btwn</a:t>
            </a:r>
            <a:r>
              <a:rPr lang="en-US" baseline="0" dirty="0"/>
              <a:t> others)</a:t>
            </a:r>
            <a:endParaRPr lang="en-US" dirty="0"/>
          </a:p>
          <a:p>
            <a:pPr eaLnBrk="1" hangingPunct="1"/>
            <a:endParaRPr lang="en-US" dirty="0"/>
          </a:p>
        </p:txBody>
      </p:sp>
      <p:sp>
        <p:nvSpPr>
          <p:cNvPr id="28676" name="Slide Number Placeholder 3"/>
          <p:cNvSpPr>
            <a:spLocks noGrp="1"/>
          </p:cNvSpPr>
          <p:nvPr>
            <p:ph type="sldNum" sz="quarter" idx="5"/>
          </p:nvPr>
        </p:nvSpPr>
        <p:spPr>
          <a:noFill/>
        </p:spPr>
        <p:txBody>
          <a:bodyPr/>
          <a:lstStyle/>
          <a:p>
            <a:fld id="{4F86EF72-C5FB-410D-86CD-4233D639E8CD}" type="slidenum">
              <a:rPr lang="en-US" smtClean="0"/>
              <a:pPr/>
              <a:t>14</a:t>
            </a:fld>
            <a:endParaRPr lang="en-US"/>
          </a:p>
        </p:txBody>
      </p:sp>
    </p:spTree>
    <p:extLst>
      <p:ext uri="{BB962C8B-B14F-4D97-AF65-F5344CB8AC3E}">
        <p14:creationId xmlns:p14="http://schemas.microsoft.com/office/powerpoint/2010/main" val="292669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E9A4F559-EB49-4184-A9DA-7AFF60BB010B}" type="slidenum">
              <a:rPr lang="en-US" smtClean="0"/>
              <a:pPr/>
              <a:t>15</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dirty="0"/>
              <a:t>Reflex</a:t>
            </a:r>
            <a:r>
              <a:rPr lang="en-US" baseline="0" dirty="0"/>
              <a:t> example – limited to loop </a:t>
            </a:r>
          </a:p>
          <a:p>
            <a:pPr eaLnBrk="1" hangingPunct="1"/>
            <a:r>
              <a:rPr lang="en-US" baseline="0" dirty="0"/>
              <a:t>“Columns” of white matter connect brain and spinal cord</a:t>
            </a:r>
          </a:p>
          <a:p>
            <a:pPr eaLnBrk="1" hangingPunct="1"/>
            <a:r>
              <a:rPr lang="en-US" baseline="0" dirty="0"/>
              <a:t>Molecular process = </a:t>
            </a:r>
            <a:r>
              <a:rPr lang="en-US" baseline="0" dirty="0" err="1"/>
              <a:t>nt</a:t>
            </a:r>
            <a:r>
              <a:rPr lang="en-US" baseline="0" dirty="0"/>
              <a:t> release – either excitatory or inhibitory post synaptic potentials</a:t>
            </a:r>
            <a:endParaRPr lang="en-US" dirty="0"/>
          </a:p>
        </p:txBody>
      </p:sp>
    </p:spTree>
    <p:extLst>
      <p:ext uri="{BB962C8B-B14F-4D97-AF65-F5344CB8AC3E}">
        <p14:creationId xmlns:p14="http://schemas.microsoft.com/office/powerpoint/2010/main" val="1985662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16</a:t>
            </a:fld>
            <a:endParaRPr lang="en-US"/>
          </a:p>
        </p:txBody>
      </p:sp>
    </p:spTree>
    <p:extLst>
      <p:ext uri="{BB962C8B-B14F-4D97-AF65-F5344CB8AC3E}">
        <p14:creationId xmlns:p14="http://schemas.microsoft.com/office/powerpoint/2010/main" val="2897415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3F2D17A-F82C-4510-96E9-FEEE169DBA60}" type="slidenum">
              <a:rPr lang="en-US" smtClean="0"/>
              <a:pPr/>
              <a:t>2</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buClr>
                <a:srgbClr val="FFCC00"/>
              </a:buClr>
              <a:buSzPct val="150000"/>
              <a:buFont typeface="Wingdings" pitchFamily="2" charset="2"/>
              <a:buChar char="§"/>
            </a:pPr>
            <a:r>
              <a:rPr lang="en-US" dirty="0"/>
              <a:t>Neurons are cells that transmit electrical signals. </a:t>
            </a:r>
          </a:p>
          <a:p>
            <a:pPr eaLnBrk="1" hangingPunct="1">
              <a:buClr>
                <a:srgbClr val="FFCC00"/>
              </a:buClr>
              <a:buSzPct val="150000"/>
              <a:buFont typeface="Wingdings" pitchFamily="2" charset="2"/>
              <a:buChar char="§"/>
            </a:pPr>
            <a:r>
              <a:rPr lang="en-US" dirty="0"/>
              <a:t>During an action potential, an inflow of sodium ions is followed by an outflow of potassium ions.</a:t>
            </a:r>
          </a:p>
          <a:p>
            <a:pPr eaLnBrk="1" hangingPunct="1">
              <a:buClr>
                <a:srgbClr val="FFCC00"/>
              </a:buClr>
              <a:buSzPct val="150000"/>
              <a:buFont typeface="Wingdings" pitchFamily="2" charset="2"/>
              <a:buChar char="§"/>
            </a:pPr>
            <a:r>
              <a:rPr lang="en-US" dirty="0"/>
              <a:t>At synapses, the neurotransmitter causes a change in the receiving cell’s membrane potential.</a:t>
            </a:r>
          </a:p>
          <a:p>
            <a:pPr eaLnBrk="1" hangingPunct="1">
              <a:buClr>
                <a:srgbClr val="FFCC00"/>
              </a:buClr>
              <a:buSzPct val="150000"/>
              <a:buFont typeface="Wingdings" pitchFamily="2" charset="2"/>
              <a:buChar char="§"/>
            </a:pPr>
            <a:r>
              <a:rPr lang="en-US" dirty="0"/>
              <a:t>Vertebrates have a central nervous system (CNS) and a peripheral nervous system (PNS). </a:t>
            </a:r>
          </a:p>
          <a:p>
            <a:pPr eaLnBrk="1" hangingPunct="1">
              <a:buClr>
                <a:srgbClr val="FFCC00"/>
              </a:buClr>
              <a:buSzPct val="150000"/>
              <a:buFont typeface="Wingdings" pitchFamily="2" charset="2"/>
              <a:buNone/>
            </a:pPr>
            <a:endParaRPr lang="en-US" dirty="0"/>
          </a:p>
          <a:p>
            <a:pPr eaLnBrk="1" hangingPunct="1">
              <a:buClr>
                <a:srgbClr val="FFCC00"/>
              </a:buClr>
              <a:buSzPct val="150000"/>
              <a:buFont typeface="Wingdings" pitchFamily="2" charset="2"/>
              <a:buNone/>
            </a:pPr>
            <a:endParaRPr lang="en-US" dirty="0"/>
          </a:p>
          <a:p>
            <a:pPr eaLnBrk="1" hangingPunct="1">
              <a:buClr>
                <a:srgbClr val="FFCC00"/>
              </a:buClr>
              <a:buSzPct val="150000"/>
              <a:buFont typeface="Wingdings" pitchFamily="2" charset="2"/>
              <a:buNone/>
            </a:pPr>
            <a:r>
              <a:rPr lang="en-US" dirty="0"/>
              <a:t>They have a membrane potential, which is an electric potential, or voltage, due to differences in the concentrations of ions on the two sides of the plasma membrane.</a:t>
            </a:r>
          </a:p>
          <a:p>
            <a:pPr eaLnBrk="1" hangingPunct="1"/>
            <a:endParaRPr lang="en-US" dirty="0"/>
          </a:p>
          <a:p>
            <a:pPr eaLnBrk="1" hangingPunct="1"/>
            <a:r>
              <a:rPr lang="en-US" dirty="0"/>
              <a:t>Changes in membrane voltage are called action potentials.</a:t>
            </a:r>
          </a:p>
          <a:p>
            <a:pPr eaLnBrk="1" hangingPunct="1"/>
            <a:endParaRPr lang="en-US" dirty="0"/>
          </a:p>
          <a:p>
            <a:pPr eaLnBrk="1" hangingPunct="1"/>
            <a:r>
              <a:rPr lang="en-US" dirty="0"/>
              <a:t>An electrical signal from one neuron is converted to a chemical signal in the form of a neurotransmitter. </a:t>
            </a:r>
          </a:p>
          <a:p>
            <a:pPr eaLnBrk="1" hangingPunct="1"/>
            <a:endParaRPr lang="en-US" dirty="0"/>
          </a:p>
          <a:p>
            <a:pPr eaLnBrk="1" hangingPunct="1">
              <a:buClr>
                <a:srgbClr val="FFCC00"/>
              </a:buClr>
              <a:buSzPct val="150000"/>
              <a:buFont typeface="Wingdings" pitchFamily="2" charset="2"/>
              <a:buNone/>
            </a:pPr>
            <a:r>
              <a:rPr lang="en-US" dirty="0"/>
              <a:t>PNS neurons receive sensory information and transmit it to the CNS for processing. The CNS then sends signals to muscles, glands, or other target tissues via other PNS neurons.</a:t>
            </a:r>
          </a:p>
          <a:p>
            <a:pPr eaLnBrk="1" hangingPunct="1"/>
            <a:endParaRPr lang="en-US" dirty="0"/>
          </a:p>
        </p:txBody>
      </p:sp>
    </p:spTree>
    <p:extLst>
      <p:ext uri="{BB962C8B-B14F-4D97-AF65-F5344CB8AC3E}">
        <p14:creationId xmlns:p14="http://schemas.microsoft.com/office/powerpoint/2010/main" val="60638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7BB7774D-77AA-4B61-8E4B-C7D7FBBE4A89}" type="slidenum">
              <a:rPr lang="en-US" smtClean="0"/>
              <a:pPr/>
              <a:t>3</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r>
              <a:rPr lang="en-US" dirty="0"/>
              <a:t>What distinguishes the nervous systems of different animal groups Is how the neurons are organized into circuits</a:t>
            </a:r>
          </a:p>
          <a:p>
            <a:pPr eaLnBrk="1" hangingPunct="1"/>
            <a:r>
              <a:rPr lang="en-US" dirty="0"/>
              <a:t>What is a</a:t>
            </a:r>
            <a:r>
              <a:rPr lang="en-US" baseline="0" dirty="0"/>
              <a:t> nervous system for?</a:t>
            </a:r>
            <a:endParaRPr lang="en-US" dirty="0"/>
          </a:p>
        </p:txBody>
      </p:sp>
    </p:spTree>
    <p:extLst>
      <p:ext uri="{BB962C8B-B14F-4D97-AF65-F5344CB8AC3E}">
        <p14:creationId xmlns:p14="http://schemas.microsoft.com/office/powerpoint/2010/main" val="1407530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ＭＳ Ｐゴシック" pitchFamily="34" charset="-128"/>
              </a:defRPr>
            </a:lvl1pPr>
            <a:lvl2pPr marL="39088643" indent="-38617498">
              <a:defRPr>
                <a:solidFill>
                  <a:schemeClr val="tx1"/>
                </a:solidFill>
                <a:latin typeface="Calibri" pitchFamily="34" charset="0"/>
                <a:ea typeface="ＭＳ Ｐゴシック" pitchFamily="34" charset="-128"/>
              </a:defRPr>
            </a:lvl2pPr>
            <a:lvl3pPr>
              <a:defRPr>
                <a:solidFill>
                  <a:schemeClr val="tx1"/>
                </a:solidFill>
                <a:latin typeface="Calibri" pitchFamily="34" charset="0"/>
                <a:ea typeface="ＭＳ Ｐゴシック" pitchFamily="34" charset="-128"/>
              </a:defRPr>
            </a:lvl3pPr>
            <a:lvl4pPr>
              <a:defRPr>
                <a:solidFill>
                  <a:schemeClr val="tx1"/>
                </a:solidFill>
                <a:latin typeface="Calibri" pitchFamily="34" charset="0"/>
                <a:ea typeface="ＭＳ Ｐゴシック" pitchFamily="34" charset="-128"/>
              </a:defRPr>
            </a:lvl4pPr>
            <a:lvl5pPr>
              <a:defRPr>
                <a:solidFill>
                  <a:schemeClr val="tx1"/>
                </a:solidFill>
                <a:latin typeface="Calibri" pitchFamily="34" charset="0"/>
                <a:ea typeface="ＭＳ Ｐゴシック" pitchFamily="34" charset="-128"/>
              </a:defRPr>
            </a:lvl5pPr>
            <a:lvl6pPr marL="471145" fontAlgn="base">
              <a:spcBef>
                <a:spcPct val="0"/>
              </a:spcBef>
              <a:spcAft>
                <a:spcPct val="0"/>
              </a:spcAft>
              <a:defRPr>
                <a:solidFill>
                  <a:schemeClr val="tx1"/>
                </a:solidFill>
                <a:latin typeface="Calibri" pitchFamily="34" charset="0"/>
                <a:ea typeface="ＭＳ Ｐゴシック" pitchFamily="34" charset="-128"/>
              </a:defRPr>
            </a:lvl6pPr>
            <a:lvl7pPr marL="942289" fontAlgn="base">
              <a:spcBef>
                <a:spcPct val="0"/>
              </a:spcBef>
              <a:spcAft>
                <a:spcPct val="0"/>
              </a:spcAft>
              <a:defRPr>
                <a:solidFill>
                  <a:schemeClr val="tx1"/>
                </a:solidFill>
                <a:latin typeface="Calibri" pitchFamily="34" charset="0"/>
                <a:ea typeface="ＭＳ Ｐゴシック" pitchFamily="34" charset="-128"/>
              </a:defRPr>
            </a:lvl7pPr>
            <a:lvl8pPr marL="1413434" fontAlgn="base">
              <a:spcBef>
                <a:spcPct val="0"/>
              </a:spcBef>
              <a:spcAft>
                <a:spcPct val="0"/>
              </a:spcAft>
              <a:defRPr>
                <a:solidFill>
                  <a:schemeClr val="tx1"/>
                </a:solidFill>
                <a:latin typeface="Calibri" pitchFamily="34" charset="0"/>
                <a:ea typeface="ＭＳ Ｐゴシック" pitchFamily="34" charset="-128"/>
              </a:defRPr>
            </a:lvl8pPr>
            <a:lvl9pPr marL="1884578" fontAlgn="base">
              <a:spcBef>
                <a:spcPct val="0"/>
              </a:spcBef>
              <a:spcAft>
                <a:spcPct val="0"/>
              </a:spcAft>
              <a:defRPr>
                <a:solidFill>
                  <a:schemeClr val="tx1"/>
                </a:solidFill>
                <a:latin typeface="Calibri" pitchFamily="34" charset="0"/>
                <a:ea typeface="ＭＳ Ｐゴシック" pitchFamily="34" charset="-128"/>
              </a:defRPr>
            </a:lvl9pPr>
          </a:lstStyle>
          <a:p>
            <a:fld id="{0F895623-F16E-4203-B1A1-8216F371866C}" type="slidenum">
              <a:rPr lang="en-US"/>
              <a:pPr/>
              <a:t>5</a:t>
            </a:fld>
            <a:endParaRPr lang="en-US"/>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xfrm>
            <a:off x="946997" y="4459526"/>
            <a:ext cx="5208482" cy="42248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t>The brain provides the integrative power that underlies the complex behavior of vertebrates</a:t>
            </a:r>
          </a:p>
          <a:p>
            <a:pPr>
              <a:spcBef>
                <a:spcPct val="0"/>
              </a:spcBef>
            </a:pPr>
            <a:r>
              <a:rPr lang="en-US" dirty="0"/>
              <a:t>The spinal cord integrates simple responses to certain kinds of stimuli and conveys information to and from the brain</a:t>
            </a:r>
          </a:p>
          <a:p>
            <a:pPr>
              <a:spcBef>
                <a:spcPct val="0"/>
              </a:spcBef>
            </a:pPr>
            <a:r>
              <a:rPr lang="en-US" dirty="0"/>
              <a:t>The central canal of the spinal cord and the four ventricles of the brain are hollow and fluid-filled, since they are derived from the dorsal embryonic nerve cord. Cerebrospinal fluid is generated by filtering arterial blood, it circulates and drains into veins.</a:t>
            </a:r>
          </a:p>
          <a:p>
            <a:pPr>
              <a:spcBef>
                <a:spcPct val="0"/>
              </a:spcBef>
            </a:pPr>
            <a:endParaRPr lang="en-US" dirty="0"/>
          </a:p>
          <a:p>
            <a:pPr>
              <a:spcBef>
                <a:spcPct val="0"/>
              </a:spcBef>
            </a:pPr>
            <a:r>
              <a:rPr lang="en-US" dirty="0"/>
              <a:t>The PNS transmits information to and from the CNS and plays a large role in regulating a vertebrate’s movement and internal environment</a:t>
            </a:r>
          </a:p>
          <a:p>
            <a:pPr>
              <a:spcBef>
                <a:spcPct val="0"/>
              </a:spcBef>
            </a:pPr>
            <a:r>
              <a:rPr lang="en-US" dirty="0"/>
              <a:t>The cranial nerves originate in the brain and terminate mostly in organs of the head and upper body</a:t>
            </a:r>
          </a:p>
          <a:p>
            <a:pPr>
              <a:spcBef>
                <a:spcPct val="0"/>
              </a:spcBef>
            </a:pPr>
            <a:r>
              <a:rPr lang="en-US" dirty="0"/>
              <a:t>The spinal nerves originate in the spinal cord and extend to parts of the body below the head</a:t>
            </a:r>
          </a:p>
          <a:p>
            <a:pPr>
              <a:spcBef>
                <a:spcPct val="0"/>
              </a:spcBef>
            </a:pPr>
            <a:endParaRPr lang="en-US" dirty="0"/>
          </a:p>
          <a:p>
            <a:pPr>
              <a:spcBef>
                <a:spcPct val="0"/>
              </a:spcBef>
            </a:pPr>
            <a:r>
              <a:rPr lang="en-US" dirty="0"/>
              <a:t>White matter vs grey matter distinguished by whether the axons are myelinated (white matter) or not. Grey matter also consists of neuron cell bodies.</a:t>
            </a:r>
          </a:p>
        </p:txBody>
      </p:sp>
    </p:spTree>
    <p:extLst>
      <p:ext uri="{BB962C8B-B14F-4D97-AF65-F5344CB8AC3E}">
        <p14:creationId xmlns:p14="http://schemas.microsoft.com/office/powerpoint/2010/main" val="1515753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ECC69DA1-DE3D-434C-98C4-A87387A4BC8A}" type="slidenum">
              <a:rPr lang="en-US" smtClean="0"/>
              <a:pPr/>
              <a:t>6</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a:spcBef>
                <a:spcPct val="0"/>
              </a:spcBef>
            </a:pPr>
            <a:r>
              <a:rPr lang="en-US" dirty="0"/>
              <a:t>The brain provides the integrative power that underlies the complex behavior of vertebrates</a:t>
            </a:r>
          </a:p>
          <a:p>
            <a:pPr>
              <a:spcBef>
                <a:spcPct val="0"/>
              </a:spcBef>
            </a:pPr>
            <a:r>
              <a:rPr lang="en-US" dirty="0"/>
              <a:t>The spinal cord integrates simple responses to certain kinds of stimuli and conveys information to and from the brain</a:t>
            </a:r>
          </a:p>
          <a:p>
            <a:pPr>
              <a:spcBef>
                <a:spcPct val="0"/>
              </a:spcBef>
            </a:pPr>
            <a:r>
              <a:rPr lang="en-US" dirty="0"/>
              <a:t>The central canal of the spinal cord and the four ventricles of the brain are hollow and fluid-filled, since they are derived from the dorsal embryonic nerve cord. </a:t>
            </a:r>
            <a:r>
              <a:rPr lang="en-US" dirty="0" err="1"/>
              <a:t>Cerebralspinal</a:t>
            </a:r>
            <a:r>
              <a:rPr lang="en-US" dirty="0"/>
              <a:t> fluid is generated by filtering arterial blood, it circulates and drains into veins.</a:t>
            </a:r>
          </a:p>
          <a:p>
            <a:pPr>
              <a:spcBef>
                <a:spcPct val="0"/>
              </a:spcBef>
            </a:pPr>
            <a:endParaRPr lang="en-US" dirty="0"/>
          </a:p>
          <a:p>
            <a:pPr>
              <a:spcBef>
                <a:spcPct val="0"/>
              </a:spcBef>
            </a:pPr>
            <a:r>
              <a:rPr lang="en-US" dirty="0"/>
              <a:t>The PNS transmits information to and from the CNS and plays a large role in regulating a vertebrate’s movement and internal environment</a:t>
            </a:r>
          </a:p>
          <a:p>
            <a:pPr>
              <a:spcBef>
                <a:spcPct val="0"/>
              </a:spcBef>
            </a:pPr>
            <a:r>
              <a:rPr lang="en-US" dirty="0"/>
              <a:t>The cranial nerves originate in the brain and terminate mostly in organs of the head and upper body</a:t>
            </a:r>
          </a:p>
          <a:p>
            <a:pPr>
              <a:spcBef>
                <a:spcPct val="0"/>
              </a:spcBef>
            </a:pPr>
            <a:r>
              <a:rPr lang="en-US" dirty="0"/>
              <a:t>The spinal nerves originate in the spinal cord and extend to parts of the body below the head</a:t>
            </a:r>
          </a:p>
          <a:p>
            <a:pPr>
              <a:spcBef>
                <a:spcPct val="0"/>
              </a:spcBef>
            </a:pPr>
            <a:endParaRPr lang="en-US" dirty="0"/>
          </a:p>
          <a:p>
            <a:pPr>
              <a:spcBef>
                <a:spcPct val="0"/>
              </a:spcBef>
            </a:pPr>
            <a:r>
              <a:rPr lang="en-US" dirty="0"/>
              <a:t>White matter vs grey matter (more later in this lecture) distinguished by whether the axons are myelinated (white matter) or not. Grey matter also consists of neuron cell bodies.</a:t>
            </a:r>
          </a:p>
          <a:p>
            <a:pPr eaLnBrk="1" hangingPunct="1"/>
            <a:endParaRPr lang="en-US" dirty="0"/>
          </a:p>
        </p:txBody>
      </p:sp>
    </p:spTree>
    <p:extLst>
      <p:ext uri="{BB962C8B-B14F-4D97-AF65-F5344CB8AC3E}">
        <p14:creationId xmlns:p14="http://schemas.microsoft.com/office/powerpoint/2010/main" val="831216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Hypothalamus is located in diencephalon</a:t>
            </a:r>
          </a:p>
          <a:p>
            <a:r>
              <a:rPr lang="en-US" dirty="0"/>
              <a:t>Cranial</a:t>
            </a:r>
            <a:r>
              <a:rPr lang="en-US" baseline="0" dirty="0"/>
              <a:t> nerves originate from the brainstem</a:t>
            </a:r>
          </a:p>
          <a:p>
            <a:r>
              <a:rPr lang="en-US" baseline="0" dirty="0"/>
              <a:t>All other nerves originate from the spinal cord</a:t>
            </a:r>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7</a:t>
            </a:fld>
            <a:endParaRPr lang="en-US"/>
          </a:p>
        </p:txBody>
      </p:sp>
    </p:spTree>
    <p:extLst>
      <p:ext uri="{BB962C8B-B14F-4D97-AF65-F5344CB8AC3E}">
        <p14:creationId xmlns:p14="http://schemas.microsoft.com/office/powerpoint/2010/main" val="80126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functions</a:t>
            </a:r>
            <a:r>
              <a:rPr lang="en-US" baseline="0" dirty="0"/>
              <a:t> map to different physical locations within the brain</a:t>
            </a:r>
            <a:endParaRPr lang="en-US" dirty="0"/>
          </a:p>
          <a:p>
            <a:endParaRPr lang="en-US" dirty="0"/>
          </a:p>
          <a:p>
            <a:r>
              <a:rPr lang="en-US" dirty="0"/>
              <a:t>Evolution of human brain during mammalian evolution – primarily expansion</a:t>
            </a:r>
            <a:r>
              <a:rPr lang="en-US" baseline="0" dirty="0"/>
              <a:t> of association areas – sensory areas are largely same size; rat cerebral cortex = mostly primary sensory areas; human cerebral cortex has a lot of association areas integrating information from various parts of brain = complex behavior and learning</a:t>
            </a:r>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8</a:t>
            </a:fld>
            <a:endParaRPr lang="en-US"/>
          </a:p>
        </p:txBody>
      </p:sp>
    </p:spTree>
    <p:extLst>
      <p:ext uri="{BB962C8B-B14F-4D97-AF65-F5344CB8AC3E}">
        <p14:creationId xmlns:p14="http://schemas.microsoft.com/office/powerpoint/2010/main" val="3070452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F341BF7C-072C-4165-A7C9-68A2B3E4C7F2}" type="slidenum">
              <a:rPr lang="en-US" smtClean="0"/>
              <a:pPr/>
              <a:t>9</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US" dirty="0"/>
              <a:t>Neural plasticity</a:t>
            </a:r>
            <a:r>
              <a:rPr lang="en-US" baseline="0" dirty="0"/>
              <a:t> = capacity for ns to be remodeled, </a:t>
            </a:r>
            <a:r>
              <a:rPr lang="en-US" baseline="0" dirty="0" err="1"/>
              <a:t>esp</a:t>
            </a:r>
            <a:r>
              <a:rPr lang="en-US" baseline="0" dirty="0"/>
              <a:t> in response to its own activity</a:t>
            </a:r>
            <a:endParaRPr lang="en-US" dirty="0"/>
          </a:p>
        </p:txBody>
      </p:sp>
    </p:spTree>
    <p:extLst>
      <p:ext uri="{BB962C8B-B14F-4D97-AF65-F5344CB8AC3E}">
        <p14:creationId xmlns:p14="http://schemas.microsoft.com/office/powerpoint/2010/main" val="2744017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99AD0AB-41B1-4DB0-A95C-5676E535AAEA}" type="slidenum">
              <a:rPr lang="en-US" smtClean="0"/>
              <a:pPr/>
              <a:t>10</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r>
              <a:rPr lang="en-US" dirty="0"/>
              <a:t>Remodeling and refinement</a:t>
            </a:r>
            <a:r>
              <a:rPr lang="en-US" baseline="0" dirty="0"/>
              <a:t> underlie learning and memory</a:t>
            </a:r>
          </a:p>
          <a:p>
            <a:pPr eaLnBrk="1" hangingPunct="1"/>
            <a:r>
              <a:rPr lang="en-US" baseline="0" dirty="0"/>
              <a:t>Learning = enduring, adaptive change in behavior that results from a specific experience</a:t>
            </a:r>
          </a:p>
          <a:p>
            <a:pPr eaLnBrk="1" hangingPunct="1"/>
            <a:r>
              <a:rPr lang="en-US" baseline="0" dirty="0"/>
              <a:t>Memory = retention of learned information</a:t>
            </a:r>
          </a:p>
          <a:p>
            <a:pPr eaLnBrk="1" hangingPunct="1"/>
            <a:r>
              <a:rPr lang="en-US" baseline="0" dirty="0"/>
              <a:t>Short term = lost if it becomes irrelevant</a:t>
            </a:r>
          </a:p>
          <a:p>
            <a:pPr eaLnBrk="1" hangingPunct="1"/>
            <a:r>
              <a:rPr lang="en-US" baseline="0" dirty="0"/>
              <a:t>Long term = stored, returned to short term memory when needed</a:t>
            </a:r>
          </a:p>
          <a:p>
            <a:pPr eaLnBrk="1" hangingPunct="1"/>
            <a:r>
              <a:rPr lang="en-US" baseline="0" dirty="0"/>
              <a:t>Both types of info stored in cerebral cortex</a:t>
            </a:r>
          </a:p>
          <a:p>
            <a:pPr eaLnBrk="1" hangingPunct="1"/>
            <a:r>
              <a:rPr lang="en-US" baseline="0" dirty="0"/>
              <a:t>Short term = info accessed by links in hippocampus (in temporal lobe)</a:t>
            </a:r>
          </a:p>
          <a:p>
            <a:pPr eaLnBrk="1" hangingPunct="1"/>
            <a:r>
              <a:rPr lang="en-US" baseline="0" dirty="0"/>
              <a:t>Long term = info accessed by links within cerebral cortex</a:t>
            </a:r>
          </a:p>
          <a:p>
            <a:pPr eaLnBrk="1" hangingPunct="1"/>
            <a:r>
              <a:rPr lang="en-US" dirty="0"/>
              <a:t>Hippocampus</a:t>
            </a:r>
            <a:r>
              <a:rPr lang="en-US" baseline="0" dirty="0"/>
              <a:t> = essential for creating new long-term memories, but not for maintaining them</a:t>
            </a:r>
            <a:endParaRPr lang="en-US" dirty="0"/>
          </a:p>
          <a:p>
            <a:pPr eaLnBrk="1" hangingPunct="1"/>
            <a:endParaRPr lang="en-US" baseline="0" dirty="0"/>
          </a:p>
          <a:p>
            <a:pPr eaLnBrk="1" hangingPunct="1"/>
            <a:endParaRPr lang="en-US" dirty="0"/>
          </a:p>
        </p:txBody>
      </p:sp>
    </p:spTree>
    <p:extLst>
      <p:ext uri="{BB962C8B-B14F-4D97-AF65-F5344CB8AC3E}">
        <p14:creationId xmlns:p14="http://schemas.microsoft.com/office/powerpoint/2010/main" val="173624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9" name="Rectangle 14"/>
          <p:cNvSpPr>
            <a:spLocks noGrp="1"/>
          </p:cNvSpPr>
          <p:nvPr>
            <p:ph type="sldNum" sz="quarter" idx="11"/>
          </p:nvPr>
        </p:nvSpPr>
        <p:spPr/>
        <p:txBody>
          <a:bodyPr/>
          <a:lstStyle>
            <a:lvl1pPr>
              <a:defRPr lang="en-US" smtClean="0"/>
            </a:lvl1pPr>
          </a:lstStyle>
          <a:p>
            <a:fld id="{DEFB50D9-E5C2-4B54-9B00-BF98CE3B4D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a:t>Click to edit Master title style</a:t>
            </a:r>
          </a:p>
        </p:txBody>
      </p:sp>
      <p:sp>
        <p:nvSpPr>
          <p:cNvPr id="3" name="Rectangle 3"/>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6"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a:t>Click to edit Master title style</a:t>
            </a:r>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a:t>Click to edit Master title style</a:t>
            </a:r>
          </a:p>
        </p:txBody>
      </p:sp>
      <p:sp>
        <p:nvSpPr>
          <p:cNvPr id="5" name="Rectangle 5"/>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4"/>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a:t>Click to edit Master title style</a:t>
            </a:r>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a:t>Click to edit Master text styles</a:t>
            </a:r>
          </a:p>
        </p:txBody>
      </p:sp>
      <p:sp>
        <p:nvSpPr>
          <p:cNvPr id="5" name="Rectangle 5"/>
          <p:cNvSpPr>
            <a:spLocks noGrp="1"/>
          </p:cNvSpPr>
          <p:nvPr>
            <p:ph type="dt" sz="half" idx="10"/>
          </p:nvPr>
        </p:nvSpPr>
        <p:spPr>
          <a:xfrm>
            <a:off x="457200" y="6245225"/>
            <a:ext cx="2133600" cy="476250"/>
          </a:xfrm>
          <a:prstGeom prst="rect">
            <a:avLst/>
          </a:prstGeom>
        </p:spPr>
        <p:txBody>
          <a:bodyPr/>
          <a:lstStyle/>
          <a:p>
            <a:fld id="{0BF2B1B5-E3E0-4063-8A54-2E83044AD197}" type="datetime1">
              <a:rPr lang="en-US" smtClean="0"/>
              <a:pPr/>
              <a:t>10/20/2017</a:t>
            </a:fld>
            <a:endParaRPr lang="en-US"/>
          </a:p>
        </p:txBody>
      </p:sp>
      <p:sp>
        <p:nvSpPr>
          <p:cNvPr id="6" name="Rectangle 6"/>
          <p:cNvSpPr>
            <a:spLocks noGrp="1"/>
          </p:cNvSpPr>
          <p:nvPr>
            <p:ph type="ftr" sz="quarter" idx="11"/>
          </p:nvPr>
        </p:nvSpPr>
        <p:spPr>
          <a:xfrm>
            <a:off x="457200" y="6245225"/>
            <a:ext cx="5562600" cy="476250"/>
          </a:xfrm>
          <a:prstGeom prst="rect">
            <a:avLst/>
          </a:prstGeom>
        </p:spPr>
        <p:txBody>
          <a:bodyPr/>
          <a:lstStyle/>
          <a:p>
            <a:r>
              <a:rPr lang="en-US"/>
              <a:t>Biol 1520 S12</a:t>
            </a:r>
          </a:p>
        </p:txBody>
      </p:sp>
      <p:sp>
        <p:nvSpPr>
          <p:cNvPr id="7" name="Rectangle 7"/>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fld id="{DEFB50D9-E5C2-4B54-9B00-BF98CE3B4D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dt="0"/>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6.xml"/><Relationship Id="rId5" Type="http://schemas.openxmlformats.org/officeDocument/2006/relationships/image" Target="../media/image7.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3006725"/>
            <a:ext cx="9144000" cy="1295400"/>
          </a:xfrm>
        </p:spPr>
        <p:txBody>
          <a:bodyPr>
            <a:normAutofit/>
          </a:bodyPr>
          <a:lstStyle/>
          <a:p>
            <a:pPr eaLnBrk="1" hangingPunct="1"/>
            <a:r>
              <a:rPr lang="en-US" dirty="0"/>
              <a:t>Nervous Systems</a:t>
            </a:r>
          </a:p>
        </p:txBody>
      </p:sp>
      <p:sp>
        <p:nvSpPr>
          <p:cNvPr id="2051" name="Rectangle 3"/>
          <p:cNvSpPr>
            <a:spLocks noGrp="1" noChangeArrowheads="1"/>
          </p:cNvSpPr>
          <p:nvPr>
            <p:ph type="subTitle" idx="1"/>
          </p:nvPr>
        </p:nvSpPr>
        <p:spPr>
          <a:xfrm>
            <a:off x="457200" y="4572000"/>
            <a:ext cx="8229600" cy="1905000"/>
          </a:xfrm>
        </p:spPr>
        <p:txBody>
          <a:bodyPr>
            <a:normAutofit/>
          </a:bodyPr>
          <a:lstStyle/>
          <a:p>
            <a:pPr eaLnBrk="1" hangingPunct="1"/>
            <a:endParaRPr lang="en-US" dirty="0"/>
          </a:p>
        </p:txBody>
      </p:sp>
      <p:pic>
        <p:nvPicPr>
          <p:cNvPr id="2052" name="Picture 4" descr="48_02x2FrogNeuron_UP.jpg"/>
          <p:cNvPicPr>
            <a:picLocks noChangeAspect="1" noChangeArrowheads="1"/>
          </p:cNvPicPr>
          <p:nvPr/>
        </p:nvPicPr>
        <p:blipFill>
          <a:blip r:embed="rId4" cstate="print"/>
          <a:srcRect/>
          <a:stretch>
            <a:fillRect/>
          </a:stretch>
        </p:blipFill>
        <p:spPr bwMode="auto">
          <a:xfrm>
            <a:off x="0" y="0"/>
            <a:ext cx="4876800" cy="3006725"/>
          </a:xfrm>
          <a:prstGeom prst="rect">
            <a:avLst/>
          </a:prstGeom>
          <a:noFill/>
          <a:ln w="9525">
            <a:noFill/>
            <a:miter lim="800000"/>
            <a:headEnd/>
            <a:tailEnd/>
          </a:ln>
        </p:spPr>
      </p:pic>
      <p:pic>
        <p:nvPicPr>
          <p:cNvPr id="2053" name="Picture 7" descr="48_02x4Neuron_UP.jpg"/>
          <p:cNvPicPr>
            <a:picLocks noChangeAspect="1" noChangeArrowheads="1"/>
          </p:cNvPicPr>
          <p:nvPr/>
        </p:nvPicPr>
        <p:blipFill>
          <a:blip r:embed="rId5" cstate="print"/>
          <a:srcRect/>
          <a:stretch>
            <a:fillRect/>
          </a:stretch>
        </p:blipFill>
        <p:spPr bwMode="auto">
          <a:xfrm>
            <a:off x="4724400" y="0"/>
            <a:ext cx="4419600" cy="3038475"/>
          </a:xfrm>
          <a:prstGeom prst="rect">
            <a:avLst/>
          </a:prstGeom>
          <a:noFill/>
          <a:ln w="9525">
            <a:noFill/>
            <a:miter lim="800000"/>
            <a:headEnd/>
            <a:tailEnd/>
          </a:ln>
        </p:spPr>
      </p:pic>
      <p:pic>
        <p:nvPicPr>
          <p:cNvPr id="2" name="Picture 1"/>
          <p:cNvPicPr>
            <a:picLocks noChangeAspect="1"/>
          </p:cNvPicPr>
          <p:nvPr/>
        </p:nvPicPr>
        <p:blipFill>
          <a:blip r:embed="rId6"/>
          <a:stretch>
            <a:fillRect/>
          </a:stretch>
        </p:blipFill>
        <p:spPr>
          <a:xfrm>
            <a:off x="1490662" y="4302125"/>
            <a:ext cx="6162675" cy="2305050"/>
          </a:xfrm>
          <a:prstGeom prst="rect">
            <a:avLst/>
          </a:prstGeom>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526969" y="-228600"/>
            <a:ext cx="5617030" cy="1143000"/>
          </a:xfrm>
        </p:spPr>
        <p:txBody>
          <a:bodyPr>
            <a:noAutofit/>
          </a:bodyPr>
          <a:lstStyle/>
          <a:p>
            <a:pPr eaLnBrk="1" hangingPunct="1"/>
            <a:r>
              <a:rPr lang="en-US" sz="2800" dirty="0"/>
              <a:t>Neural plasticity is fundamental to  learning/memory</a:t>
            </a:r>
          </a:p>
        </p:txBody>
      </p:sp>
      <p:pic>
        <p:nvPicPr>
          <p:cNvPr id="16390" name="Picture 7" descr="49_18LimbicSystem-L"/>
          <p:cNvPicPr>
            <a:picLocks noChangeAspect="1" noChangeArrowheads="1"/>
          </p:cNvPicPr>
          <p:nvPr/>
        </p:nvPicPr>
        <p:blipFill>
          <a:blip r:embed="rId4" cstate="print"/>
          <a:srcRect/>
          <a:stretch>
            <a:fillRect/>
          </a:stretch>
        </p:blipFill>
        <p:spPr bwMode="auto">
          <a:xfrm>
            <a:off x="76200" y="76200"/>
            <a:ext cx="3467100" cy="2275284"/>
          </a:xfrm>
          <a:prstGeom prst="rect">
            <a:avLst/>
          </a:prstGeom>
          <a:noFill/>
          <a:ln w="9525">
            <a:noFill/>
            <a:miter lim="800000"/>
            <a:headEnd/>
            <a:tailEnd/>
          </a:ln>
        </p:spPr>
      </p:pic>
      <p:sp>
        <p:nvSpPr>
          <p:cNvPr id="16391" name="Rectangle 8"/>
          <p:cNvSpPr>
            <a:spLocks noChangeArrowheads="1"/>
          </p:cNvSpPr>
          <p:nvPr/>
        </p:nvSpPr>
        <p:spPr bwMode="auto">
          <a:xfrm>
            <a:off x="2362200" y="2057400"/>
            <a:ext cx="990600" cy="304800"/>
          </a:xfrm>
          <a:prstGeom prst="rect">
            <a:avLst/>
          </a:prstGeom>
          <a:noFill/>
          <a:ln w="28575">
            <a:solidFill>
              <a:srgbClr val="0000FF"/>
            </a:solidFill>
            <a:miter lim="800000"/>
            <a:headEnd/>
            <a:tailEnd/>
          </a:ln>
        </p:spPr>
        <p:txBody>
          <a:bodyPr wrap="none" anchor="ctr"/>
          <a:lstStyle/>
          <a:p>
            <a:endParaRPr lang="en-US"/>
          </a:p>
        </p:txBody>
      </p:sp>
      <p:pic>
        <p:nvPicPr>
          <p:cNvPr id="10" name="Picture 7" descr="49_14AvianHumanBrainComp-L"/>
          <p:cNvPicPr>
            <a:picLocks noChangeAspect="1" noChangeArrowheads="1"/>
          </p:cNvPicPr>
          <p:nvPr/>
        </p:nvPicPr>
        <p:blipFill>
          <a:blip r:embed="rId5" cstate="print"/>
          <a:srcRect l="50891" b="30539"/>
          <a:stretch>
            <a:fillRect/>
          </a:stretch>
        </p:blipFill>
        <p:spPr bwMode="auto">
          <a:xfrm>
            <a:off x="285750" y="3805513"/>
            <a:ext cx="3054350" cy="2373313"/>
          </a:xfrm>
          <a:prstGeom prst="rect">
            <a:avLst/>
          </a:prstGeom>
          <a:noFill/>
          <a:ln w="9525">
            <a:noFill/>
            <a:miter lim="800000"/>
            <a:headEnd/>
            <a:tailEnd/>
          </a:ln>
        </p:spPr>
      </p:pic>
      <p:sp>
        <p:nvSpPr>
          <p:cNvPr id="11" name="Rectangle 8"/>
          <p:cNvSpPr>
            <a:spLocks noChangeArrowheads="1"/>
          </p:cNvSpPr>
          <p:nvPr/>
        </p:nvSpPr>
        <p:spPr bwMode="auto">
          <a:xfrm>
            <a:off x="234950" y="3673473"/>
            <a:ext cx="990600" cy="671513"/>
          </a:xfrm>
          <a:prstGeom prst="rect">
            <a:avLst/>
          </a:prstGeom>
          <a:noFill/>
          <a:ln w="28575">
            <a:solidFill>
              <a:srgbClr val="0000FF"/>
            </a:solidFill>
            <a:miter lim="800000"/>
            <a:headEnd/>
            <a:tailEnd/>
          </a:ln>
        </p:spPr>
        <p:txBody>
          <a:bodyPr wrap="none" anchor="ctr"/>
          <a:lstStyle/>
          <a:p>
            <a:endParaRPr lang="en-US"/>
          </a:p>
        </p:txBody>
      </p:sp>
      <p:sp>
        <p:nvSpPr>
          <p:cNvPr id="3" name="TextBox 2"/>
          <p:cNvSpPr txBox="1"/>
          <p:nvPr/>
        </p:nvSpPr>
        <p:spPr>
          <a:xfrm>
            <a:off x="0" y="2514600"/>
            <a:ext cx="4038600" cy="1077218"/>
          </a:xfrm>
          <a:prstGeom prst="rect">
            <a:avLst/>
          </a:prstGeom>
          <a:noFill/>
        </p:spPr>
        <p:txBody>
          <a:bodyPr wrap="square" rtlCol="0">
            <a:spAutoFit/>
          </a:bodyPr>
          <a:lstStyle/>
          <a:p>
            <a:r>
              <a:rPr lang="en-US" sz="1600" b="1" dirty="0"/>
              <a:t>Hippocampus</a:t>
            </a:r>
            <a:r>
              <a:rPr lang="en-US" sz="1600" dirty="0"/>
              <a:t> mediates </a:t>
            </a:r>
            <a:r>
              <a:rPr lang="en-US" sz="1600" b="1" dirty="0"/>
              <a:t>consolidation</a:t>
            </a:r>
            <a:r>
              <a:rPr lang="en-US" sz="1600" dirty="0"/>
              <a:t> of short term memory to long term memory (short term memories are stored in cerebral cortex and accessed via prefrontal cortex)</a:t>
            </a:r>
          </a:p>
        </p:txBody>
      </p:sp>
      <p:sp>
        <p:nvSpPr>
          <p:cNvPr id="13" name="TextBox 12"/>
          <p:cNvSpPr txBox="1"/>
          <p:nvPr/>
        </p:nvSpPr>
        <p:spPr>
          <a:xfrm>
            <a:off x="21769" y="6172200"/>
            <a:ext cx="4169231" cy="584775"/>
          </a:xfrm>
          <a:prstGeom prst="rect">
            <a:avLst/>
          </a:prstGeom>
          <a:noFill/>
        </p:spPr>
        <p:txBody>
          <a:bodyPr wrap="square" rtlCol="0">
            <a:spAutoFit/>
          </a:bodyPr>
          <a:lstStyle/>
          <a:p>
            <a:r>
              <a:rPr lang="en-US" sz="1600" dirty="0"/>
              <a:t>Cerebral cortex mediates access to long term memory (info also stored in cerebral cortex)</a:t>
            </a:r>
          </a:p>
        </p:txBody>
      </p:sp>
      <p:pic>
        <p:nvPicPr>
          <p:cNvPr id="17" name="Picture 4" descr="49_19NeuralPlasticity-L"/>
          <p:cNvPicPr>
            <a:picLocks noChangeAspect="1" noChangeArrowheads="1"/>
          </p:cNvPicPr>
          <p:nvPr/>
        </p:nvPicPr>
        <p:blipFill rotWithShape="1">
          <a:blip r:embed="rId6" cstate="print"/>
          <a:srcRect t="-1" b="62284"/>
          <a:stretch/>
        </p:blipFill>
        <p:spPr bwMode="auto">
          <a:xfrm>
            <a:off x="5736382" y="1143000"/>
            <a:ext cx="3483818" cy="1241030"/>
          </a:xfrm>
          <a:prstGeom prst="rect">
            <a:avLst/>
          </a:prstGeom>
          <a:noFill/>
          <a:ln w="9525">
            <a:noFill/>
            <a:miter lim="800000"/>
            <a:headEnd/>
            <a:tailEnd/>
          </a:ln>
        </p:spPr>
      </p:pic>
      <p:pic>
        <p:nvPicPr>
          <p:cNvPr id="18" name="Picture 4" descr="49_19NeuralPlasticity-L"/>
          <p:cNvPicPr>
            <a:picLocks noChangeAspect="1" noChangeArrowheads="1"/>
          </p:cNvPicPr>
          <p:nvPr/>
        </p:nvPicPr>
        <p:blipFill rotWithShape="1">
          <a:blip r:embed="rId6" cstate="print"/>
          <a:srcRect t="48340" b="10693"/>
          <a:stretch/>
        </p:blipFill>
        <p:spPr bwMode="auto">
          <a:xfrm>
            <a:off x="5719817" y="2408812"/>
            <a:ext cx="3483818" cy="1348007"/>
          </a:xfrm>
          <a:prstGeom prst="rect">
            <a:avLst/>
          </a:prstGeom>
          <a:noFill/>
          <a:ln w="9525">
            <a:noFill/>
            <a:miter lim="800000"/>
            <a:headEnd/>
            <a:tailEnd/>
          </a:ln>
        </p:spPr>
      </p:pic>
      <p:sp>
        <p:nvSpPr>
          <p:cNvPr id="19" name="TextBox 18"/>
          <p:cNvSpPr txBox="1"/>
          <p:nvPr/>
        </p:nvSpPr>
        <p:spPr>
          <a:xfrm>
            <a:off x="4074596" y="5279647"/>
            <a:ext cx="5145604" cy="1477328"/>
          </a:xfrm>
          <a:prstGeom prst="rect">
            <a:avLst/>
          </a:prstGeom>
          <a:noFill/>
        </p:spPr>
        <p:txBody>
          <a:bodyPr wrap="square" rtlCol="0">
            <a:spAutoFit/>
          </a:bodyPr>
          <a:lstStyle/>
          <a:p>
            <a:r>
              <a:rPr lang="en-US" dirty="0"/>
              <a:t>Current hypothesis:</a:t>
            </a:r>
          </a:p>
          <a:p>
            <a:pPr marL="285750" indent="-285750">
              <a:buFont typeface="Arial" panose="020B0604020202020204" pitchFamily="34" charset="0"/>
              <a:buChar char="•"/>
            </a:pPr>
            <a:r>
              <a:rPr lang="en-US" dirty="0"/>
              <a:t>Memories are stored in specific neurons (within cerebral cortex). </a:t>
            </a:r>
          </a:p>
          <a:p>
            <a:pPr marL="285750" indent="-285750">
              <a:buFont typeface="Arial" panose="020B0604020202020204" pitchFamily="34" charset="0"/>
              <a:buChar char="•"/>
            </a:pPr>
            <a:r>
              <a:rPr lang="en-US" dirty="0"/>
              <a:t>Chemical and structural changes in synapses mediate learning and memory. </a:t>
            </a:r>
          </a:p>
        </p:txBody>
      </p:sp>
      <p:sp>
        <p:nvSpPr>
          <p:cNvPr id="20" name="TextBox 5"/>
          <p:cNvSpPr txBox="1">
            <a:spLocks noChangeArrowheads="1"/>
          </p:cNvSpPr>
          <p:nvPr/>
        </p:nvSpPr>
        <p:spPr bwMode="auto">
          <a:xfrm>
            <a:off x="4343400" y="3686175"/>
            <a:ext cx="4876800" cy="276225"/>
          </a:xfrm>
          <a:prstGeom prst="rect">
            <a:avLst/>
          </a:prstGeom>
          <a:noFill/>
          <a:ln w="9525">
            <a:noFill/>
            <a:miter lim="800000"/>
            <a:headEnd/>
            <a:tailEnd/>
          </a:ln>
        </p:spPr>
        <p:txBody>
          <a:bodyPr>
            <a:spAutoFit/>
          </a:bodyPr>
          <a:lstStyle/>
          <a:p>
            <a:pPr algn="r"/>
            <a:r>
              <a:rPr lang="en-US" sz="1200" dirty="0"/>
              <a:t>Figure 49.19 Campbell &amp; Reece.</a:t>
            </a:r>
          </a:p>
        </p:txBody>
      </p:sp>
      <p:sp>
        <p:nvSpPr>
          <p:cNvPr id="14" name="Rectangle 3"/>
          <p:cNvSpPr>
            <a:spLocks noGrp="1" noChangeArrowheads="1"/>
          </p:cNvSpPr>
          <p:nvPr>
            <p:ph idx="1"/>
          </p:nvPr>
        </p:nvSpPr>
        <p:spPr>
          <a:xfrm>
            <a:off x="3810000" y="1447801"/>
            <a:ext cx="1901957" cy="2144018"/>
          </a:xfrm>
        </p:spPr>
        <p:txBody>
          <a:bodyPr>
            <a:normAutofit fontScale="92500" lnSpcReduction="20000"/>
          </a:bodyPr>
          <a:lstStyle/>
          <a:p>
            <a:pPr indent="0" algn="r">
              <a:buNone/>
            </a:pPr>
            <a:r>
              <a:rPr lang="en-US" sz="1600" dirty="0"/>
              <a:t>Addition or destruction of synapses</a:t>
            </a:r>
          </a:p>
          <a:p>
            <a:pPr indent="0" algn="r">
              <a:buNone/>
            </a:pPr>
            <a:endParaRPr lang="en-US" sz="1600" dirty="0"/>
          </a:p>
          <a:p>
            <a:pPr indent="0" algn="r">
              <a:buNone/>
            </a:pPr>
            <a:endParaRPr lang="en-US" sz="1600" dirty="0"/>
          </a:p>
          <a:p>
            <a:pPr indent="0" algn="r">
              <a:buNone/>
            </a:pPr>
            <a:endParaRPr lang="en-US" sz="1600" dirty="0"/>
          </a:p>
          <a:p>
            <a:pPr indent="0" algn="r">
              <a:buNone/>
            </a:pPr>
            <a:r>
              <a:rPr lang="en-US" sz="1600" dirty="0"/>
              <a:t>Strengthening (potentiation) or weakening (depression) of post-synaptic response</a:t>
            </a:r>
          </a:p>
          <a:p>
            <a:pPr indent="0" algn="r">
              <a:buNone/>
            </a:pPr>
            <a:endParaRPr lang="en-US" sz="1600" dirty="0"/>
          </a:p>
        </p:txBody>
      </p:sp>
      <p:sp>
        <p:nvSpPr>
          <p:cNvPr id="2" name="Rectangle 1"/>
          <p:cNvSpPr/>
          <p:nvPr/>
        </p:nvSpPr>
        <p:spPr>
          <a:xfrm>
            <a:off x="5739695" y="838200"/>
            <a:ext cx="3231975" cy="369332"/>
          </a:xfrm>
          <a:prstGeom prst="rect">
            <a:avLst/>
          </a:prstGeom>
        </p:spPr>
        <p:txBody>
          <a:bodyPr wrap="none">
            <a:spAutoFit/>
          </a:bodyPr>
          <a:lstStyle/>
          <a:p>
            <a:r>
              <a:rPr lang="en-US" dirty="0"/>
              <a:t>Learning/memory mediated by:</a:t>
            </a:r>
          </a:p>
        </p:txBody>
      </p:sp>
      <p:sp>
        <p:nvSpPr>
          <p:cNvPr id="15" name="TextBox 14"/>
          <p:cNvSpPr txBox="1"/>
          <p:nvPr/>
        </p:nvSpPr>
        <p:spPr>
          <a:xfrm>
            <a:off x="3603037" y="3886200"/>
            <a:ext cx="53340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Potentiation: strengthening of a synapse</a:t>
            </a:r>
          </a:p>
          <a:p>
            <a:pPr marL="285750" indent="-285750">
              <a:buFont typeface="Arial" panose="020B0604020202020204" pitchFamily="34" charset="0"/>
              <a:buChar char="•"/>
            </a:pPr>
            <a:r>
              <a:rPr lang="en-US" sz="1600" dirty="0"/>
              <a:t>Sensitization: increased response to a stimulus</a:t>
            </a:r>
          </a:p>
          <a:p>
            <a:pPr marL="285750" indent="-285750">
              <a:buFont typeface="Arial" panose="020B0604020202020204" pitchFamily="34" charset="0"/>
              <a:buChar char="•"/>
            </a:pPr>
            <a:r>
              <a:rPr lang="en-US" sz="1600" dirty="0"/>
              <a:t>Depression: weakening of a synapse</a:t>
            </a:r>
          </a:p>
          <a:p>
            <a:pPr marL="285750" indent="-285750">
              <a:buFont typeface="Arial" panose="020B0604020202020204" pitchFamily="34" charset="0"/>
              <a:buChar char="•"/>
            </a:pPr>
            <a:r>
              <a:rPr lang="en-US" sz="1600" dirty="0"/>
              <a:t>Habituation: decreased response to stimulus that has been repeated without an important effect</a:t>
            </a:r>
          </a:p>
        </p:txBody>
      </p:sp>
    </p:spTree>
    <p:custDataLst>
      <p:tags r:id="rId1"/>
    </p:custDataLst>
    <p:extLst>
      <p:ext uri="{BB962C8B-B14F-4D97-AF65-F5344CB8AC3E}">
        <p14:creationId xmlns:p14="http://schemas.microsoft.com/office/powerpoint/2010/main" val="199094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Vertebrate Nervous System</a:t>
            </a:r>
          </a:p>
        </p:txBody>
      </p:sp>
      <p:pic>
        <p:nvPicPr>
          <p:cNvPr id="12290" name="Picture 2" descr="C:\Users\Shana\Documents\Instructor Resources\Freeman Resources\Instructor Resources\Chapter_45\B_Jpeg_Images\45_Labeled_Images\45_15_peripheral_nerv_sys-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8" y="-38100"/>
            <a:ext cx="901232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48_19VertNervousSystem_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12" y="3962400"/>
            <a:ext cx="2330275" cy="289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947737" y="4705897"/>
            <a:ext cx="1929063" cy="646331"/>
          </a:xfrm>
          <a:prstGeom prst="rect">
            <a:avLst/>
          </a:prstGeom>
          <a:noFill/>
        </p:spPr>
        <p:txBody>
          <a:bodyPr wrap="square" rtlCol="0">
            <a:spAutoFit/>
          </a:bodyPr>
          <a:lstStyle/>
          <a:p>
            <a:r>
              <a:rPr lang="en-US" dirty="0"/>
              <a:t>Voluntary muscle movements</a:t>
            </a:r>
          </a:p>
        </p:txBody>
      </p:sp>
      <p:sp>
        <p:nvSpPr>
          <p:cNvPr id="7" name="TextBox 6"/>
          <p:cNvSpPr txBox="1"/>
          <p:nvPr/>
        </p:nvSpPr>
        <p:spPr>
          <a:xfrm>
            <a:off x="4636168" y="4659730"/>
            <a:ext cx="3625516" cy="369332"/>
          </a:xfrm>
          <a:prstGeom prst="rect">
            <a:avLst/>
          </a:prstGeom>
          <a:noFill/>
        </p:spPr>
        <p:txBody>
          <a:bodyPr wrap="square" rtlCol="0">
            <a:spAutoFit/>
          </a:bodyPr>
          <a:lstStyle/>
          <a:p>
            <a:pPr algn="r"/>
            <a:r>
              <a:rPr lang="en-US" dirty="0"/>
              <a:t>Involuntary muscle movements</a:t>
            </a:r>
          </a:p>
        </p:txBody>
      </p:sp>
      <p:sp>
        <p:nvSpPr>
          <p:cNvPr id="8" name="TextBox 7"/>
          <p:cNvSpPr txBox="1"/>
          <p:nvPr/>
        </p:nvSpPr>
        <p:spPr>
          <a:xfrm>
            <a:off x="3912268" y="6306066"/>
            <a:ext cx="1929063" cy="369332"/>
          </a:xfrm>
          <a:prstGeom prst="rect">
            <a:avLst/>
          </a:prstGeom>
          <a:noFill/>
        </p:spPr>
        <p:txBody>
          <a:bodyPr wrap="square" rtlCol="0">
            <a:spAutoFit/>
          </a:bodyPr>
          <a:lstStyle/>
          <a:p>
            <a:r>
              <a:rPr lang="en-US" dirty="0"/>
              <a:t>“rest and digest”</a:t>
            </a:r>
          </a:p>
        </p:txBody>
      </p:sp>
      <p:sp>
        <p:nvSpPr>
          <p:cNvPr id="9" name="TextBox 8"/>
          <p:cNvSpPr txBox="1"/>
          <p:nvPr/>
        </p:nvSpPr>
        <p:spPr>
          <a:xfrm>
            <a:off x="6781800" y="6312932"/>
            <a:ext cx="1929063" cy="369332"/>
          </a:xfrm>
          <a:prstGeom prst="rect">
            <a:avLst/>
          </a:prstGeom>
          <a:noFill/>
        </p:spPr>
        <p:txBody>
          <a:bodyPr wrap="square" rtlCol="0">
            <a:spAutoFit/>
          </a:bodyPr>
          <a:lstStyle/>
          <a:p>
            <a:r>
              <a:rPr lang="en-US" dirty="0"/>
              <a:t>“fight or flight”</a:t>
            </a:r>
          </a:p>
        </p:txBody>
      </p:sp>
      <p:sp>
        <p:nvSpPr>
          <p:cNvPr id="10" name="TextBox 9"/>
          <p:cNvSpPr txBox="1"/>
          <p:nvPr/>
        </p:nvSpPr>
        <p:spPr>
          <a:xfrm>
            <a:off x="7748219" y="6581001"/>
            <a:ext cx="1309974" cy="276999"/>
          </a:xfrm>
          <a:prstGeom prst="rect">
            <a:avLst/>
          </a:prstGeom>
          <a:noFill/>
        </p:spPr>
        <p:txBody>
          <a:bodyPr wrap="none" rtlCol="0">
            <a:spAutoFit/>
          </a:bodyPr>
          <a:lstStyle/>
          <a:p>
            <a:pPr algn="r"/>
            <a:r>
              <a:rPr lang="en-US" sz="1200" dirty="0"/>
              <a:t>Freeman 4e 45.15</a:t>
            </a:r>
          </a:p>
        </p:txBody>
      </p:sp>
      <p:sp>
        <p:nvSpPr>
          <p:cNvPr id="11" name="TextBox 10"/>
          <p:cNvSpPr txBox="1"/>
          <p:nvPr/>
        </p:nvSpPr>
        <p:spPr>
          <a:xfrm>
            <a:off x="1018674" y="2971800"/>
            <a:ext cx="1929063" cy="369332"/>
          </a:xfrm>
          <a:prstGeom prst="rect">
            <a:avLst/>
          </a:prstGeom>
          <a:noFill/>
        </p:spPr>
        <p:txBody>
          <a:bodyPr wrap="square" rtlCol="0">
            <a:spAutoFit/>
          </a:bodyPr>
          <a:lstStyle/>
          <a:p>
            <a:r>
              <a:rPr lang="en-US" dirty="0"/>
              <a:t>Information input</a:t>
            </a:r>
          </a:p>
        </p:txBody>
      </p:sp>
      <p:sp>
        <p:nvSpPr>
          <p:cNvPr id="12" name="TextBox 11"/>
          <p:cNvSpPr txBox="1"/>
          <p:nvPr/>
        </p:nvSpPr>
        <p:spPr>
          <a:xfrm>
            <a:off x="5817268" y="2939534"/>
            <a:ext cx="1929063" cy="369332"/>
          </a:xfrm>
          <a:prstGeom prst="rect">
            <a:avLst/>
          </a:prstGeom>
          <a:noFill/>
        </p:spPr>
        <p:txBody>
          <a:bodyPr wrap="square" rtlCol="0">
            <a:spAutoFit/>
          </a:bodyPr>
          <a:lstStyle/>
          <a:p>
            <a:r>
              <a:rPr lang="en-US" dirty="0"/>
              <a:t>Reaction </a:t>
            </a:r>
          </a:p>
        </p:txBody>
      </p:sp>
    </p:spTree>
    <p:extLst>
      <p:ext uri="{BB962C8B-B14F-4D97-AF65-F5344CB8AC3E}">
        <p14:creationId xmlns:p14="http://schemas.microsoft.com/office/powerpoint/2010/main" val="98048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3314" name="Picture 2" descr="C:\Users\Shana\Documents\Instructor Resources\Freeman Resources\Instructor Resources\Chapter_45\B_Jpeg_Images\45_Labeled_Images\45_16_autonomic_nerv_sys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358"/>
            <a:ext cx="7272338" cy="68713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38601" y="6581001"/>
            <a:ext cx="1319592" cy="276999"/>
          </a:xfrm>
          <a:prstGeom prst="rect">
            <a:avLst/>
          </a:prstGeom>
          <a:noFill/>
        </p:spPr>
        <p:txBody>
          <a:bodyPr wrap="none" rtlCol="0">
            <a:spAutoFit/>
          </a:bodyPr>
          <a:lstStyle/>
          <a:p>
            <a:pPr algn="r"/>
            <a:r>
              <a:rPr lang="en-US" sz="1200" dirty="0"/>
              <a:t>Freeman 4e 45.16</a:t>
            </a:r>
          </a:p>
        </p:txBody>
      </p:sp>
    </p:spTree>
    <p:extLst>
      <p:ext uri="{BB962C8B-B14F-4D97-AF65-F5344CB8AC3E}">
        <p14:creationId xmlns:p14="http://schemas.microsoft.com/office/powerpoint/2010/main" val="1826755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3" descr="k.tif"/>
          <p:cNvPicPr>
            <a:picLocks noChangeAspect="1"/>
          </p:cNvPicPr>
          <p:nvPr/>
        </p:nvPicPr>
        <p:blipFill>
          <a:blip r:embed="rId4" cstate="print"/>
          <a:srcRect l="6104" t="44444" r="50000" b="32222"/>
          <a:stretch>
            <a:fillRect/>
          </a:stretch>
        </p:blipFill>
        <p:spPr bwMode="auto">
          <a:xfrm>
            <a:off x="4572000" y="2895600"/>
            <a:ext cx="4680857" cy="4095750"/>
          </a:xfrm>
          <a:prstGeom prst="rect">
            <a:avLst/>
          </a:prstGeom>
          <a:noFill/>
          <a:ln w="9525">
            <a:noFill/>
            <a:miter lim="800000"/>
            <a:headEnd/>
            <a:tailEnd/>
          </a:ln>
        </p:spPr>
      </p:pic>
      <p:pic>
        <p:nvPicPr>
          <p:cNvPr id="8196" name="Picture 2" descr="k.tif"/>
          <p:cNvPicPr>
            <a:picLocks noChangeAspect="1"/>
          </p:cNvPicPr>
          <p:nvPr/>
        </p:nvPicPr>
        <p:blipFill rotWithShape="1">
          <a:blip r:embed="rId5" cstate="print"/>
          <a:srcRect l="9763" t="3311" r="50000" b="57851"/>
          <a:stretch/>
        </p:blipFill>
        <p:spPr bwMode="auto">
          <a:xfrm>
            <a:off x="0" y="34002"/>
            <a:ext cx="4343400" cy="6899908"/>
          </a:xfrm>
          <a:prstGeom prst="rect">
            <a:avLst/>
          </a:prstGeom>
          <a:noFill/>
          <a:ln w="9525">
            <a:noFill/>
            <a:miter lim="800000"/>
            <a:headEnd/>
            <a:tailEnd/>
          </a:ln>
        </p:spPr>
      </p:pic>
      <p:sp>
        <p:nvSpPr>
          <p:cNvPr id="8198" name="TextBox 4"/>
          <p:cNvSpPr txBox="1">
            <a:spLocks noChangeArrowheads="1"/>
          </p:cNvSpPr>
          <p:nvPr/>
        </p:nvSpPr>
        <p:spPr bwMode="auto">
          <a:xfrm>
            <a:off x="0" y="6608094"/>
            <a:ext cx="4267200" cy="276225"/>
          </a:xfrm>
          <a:prstGeom prst="rect">
            <a:avLst/>
          </a:prstGeom>
          <a:noFill/>
          <a:ln w="9525">
            <a:noFill/>
            <a:miter lim="800000"/>
            <a:headEnd/>
            <a:tailEnd/>
          </a:ln>
        </p:spPr>
        <p:txBody>
          <a:bodyPr>
            <a:spAutoFit/>
          </a:bodyPr>
          <a:lstStyle/>
          <a:p>
            <a:r>
              <a:rPr lang="en-US" sz="1200" dirty="0"/>
              <a:t>Figures 12.16 </a:t>
            </a:r>
            <a:r>
              <a:rPr lang="en-US" sz="1200" dirty="0" err="1"/>
              <a:t>Marieb</a:t>
            </a:r>
            <a:r>
              <a:rPr lang="en-US" sz="1200" dirty="0"/>
              <a:t> et al. 2005. Human Anatomy</a:t>
            </a:r>
          </a:p>
        </p:txBody>
      </p:sp>
      <p:sp>
        <p:nvSpPr>
          <p:cNvPr id="8195" name="Content Placeholder 5"/>
          <p:cNvSpPr>
            <a:spLocks noGrp="1"/>
          </p:cNvSpPr>
          <p:nvPr>
            <p:ph idx="4294967295"/>
          </p:nvPr>
        </p:nvSpPr>
        <p:spPr>
          <a:xfrm>
            <a:off x="3276600" y="685800"/>
            <a:ext cx="5867400" cy="2286000"/>
          </a:xfrm>
        </p:spPr>
        <p:txBody>
          <a:bodyPr>
            <a:normAutofit/>
          </a:bodyPr>
          <a:lstStyle/>
          <a:p>
            <a:pPr marL="329184" lvl="1" indent="0">
              <a:buNone/>
            </a:pPr>
            <a:r>
              <a:rPr lang="en-US" dirty="0">
                <a:solidFill>
                  <a:srgbClr val="FF0000"/>
                </a:solidFill>
              </a:rPr>
              <a:t>Nerve ≠ neuron</a:t>
            </a:r>
          </a:p>
          <a:p>
            <a:pPr marL="329184" lvl="1" indent="0">
              <a:buNone/>
            </a:pPr>
            <a:r>
              <a:rPr lang="en-US" dirty="0"/>
              <a:t>Nerve = bundles of neurons + supporting tissues:</a:t>
            </a:r>
          </a:p>
          <a:p>
            <a:pPr lvl="1"/>
            <a:r>
              <a:rPr lang="en-US" dirty="0"/>
              <a:t>Three layers of tissue</a:t>
            </a:r>
          </a:p>
          <a:p>
            <a:pPr lvl="1"/>
            <a:r>
              <a:rPr lang="en-US" dirty="0"/>
              <a:t>Axons bundled in fascicles</a:t>
            </a:r>
          </a:p>
          <a:p>
            <a:pPr lvl="1"/>
            <a:r>
              <a:rPr lang="en-US" dirty="0"/>
              <a:t>Blood vessels</a:t>
            </a:r>
          </a:p>
          <a:p>
            <a:endParaRPr lang="en-US" sz="2200" dirty="0"/>
          </a:p>
        </p:txBody>
      </p:sp>
      <p:sp>
        <p:nvSpPr>
          <p:cNvPr id="8194" name="Title 1"/>
          <p:cNvSpPr>
            <a:spLocks noGrp="1"/>
          </p:cNvSpPr>
          <p:nvPr>
            <p:ph type="title" idx="4294967295"/>
          </p:nvPr>
        </p:nvSpPr>
        <p:spPr>
          <a:xfrm>
            <a:off x="4108648" y="0"/>
            <a:ext cx="5111552" cy="758825"/>
          </a:xfrm>
        </p:spPr>
        <p:txBody>
          <a:bodyPr>
            <a:normAutofit fontScale="90000"/>
          </a:bodyPr>
          <a:lstStyle/>
          <a:p>
            <a:pPr eaLnBrk="1" hangingPunct="1"/>
            <a:r>
              <a:rPr lang="en-US" dirty="0"/>
              <a:t>Anatomy of a nerve?</a:t>
            </a:r>
          </a:p>
        </p:txBody>
      </p:sp>
    </p:spTree>
    <p:custDataLst>
      <p:tags r:id="rId1"/>
    </p:custDataLst>
    <p:extLst>
      <p:ext uri="{BB962C8B-B14F-4D97-AF65-F5344CB8AC3E}">
        <p14:creationId xmlns:p14="http://schemas.microsoft.com/office/powerpoint/2010/main" val="1780404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ttp://classconnection.s3.amazonaws.com/484/flashcards/1156484/jpg/gray_matter_spinal_cord13425943041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59739"/>
            <a:ext cx="7232627" cy="5201592"/>
          </a:xfrm>
          <a:prstGeom prst="rect">
            <a:avLst/>
          </a:prstGeom>
          <a:noFill/>
          <a:extLst>
            <a:ext uri="{909E8E84-426E-40DD-AFC4-6F175D3DCCD1}">
              <a14:hiddenFill xmlns:a14="http://schemas.microsoft.com/office/drawing/2010/main">
                <a:solidFill>
                  <a:srgbClr val="FFFFFF"/>
                </a:solidFill>
              </a14:hiddenFill>
            </a:ext>
          </a:extLst>
        </p:spPr>
      </p:pic>
      <p:sp>
        <p:nvSpPr>
          <p:cNvPr id="9218" name="Title 1"/>
          <p:cNvSpPr>
            <a:spLocks noGrp="1"/>
          </p:cNvSpPr>
          <p:nvPr>
            <p:ph type="title" idx="4294967295"/>
          </p:nvPr>
        </p:nvSpPr>
        <p:spPr>
          <a:xfrm>
            <a:off x="0" y="152400"/>
            <a:ext cx="9144000" cy="835025"/>
          </a:xfrm>
        </p:spPr>
        <p:txBody>
          <a:bodyPr>
            <a:normAutofit fontScale="90000"/>
          </a:bodyPr>
          <a:lstStyle/>
          <a:p>
            <a:pPr eaLnBrk="1" hangingPunct="1"/>
            <a:r>
              <a:rPr lang="en-US" sz="4000" dirty="0"/>
              <a:t/>
            </a:r>
            <a:br>
              <a:rPr lang="en-US" sz="4000" dirty="0"/>
            </a:br>
            <a:r>
              <a:rPr lang="en-US" sz="4000" dirty="0"/>
              <a:t>Anatomy of the spinal cord</a:t>
            </a:r>
          </a:p>
        </p:txBody>
      </p:sp>
      <p:sp>
        <p:nvSpPr>
          <p:cNvPr id="9221" name="TextBox 5"/>
          <p:cNvSpPr txBox="1">
            <a:spLocks noChangeArrowheads="1"/>
          </p:cNvSpPr>
          <p:nvPr/>
        </p:nvSpPr>
        <p:spPr bwMode="auto">
          <a:xfrm>
            <a:off x="4876800" y="6581775"/>
            <a:ext cx="4267200" cy="276225"/>
          </a:xfrm>
          <a:prstGeom prst="rect">
            <a:avLst/>
          </a:prstGeom>
          <a:noFill/>
          <a:ln w="9525">
            <a:noFill/>
            <a:miter lim="800000"/>
            <a:headEnd/>
            <a:tailEnd/>
          </a:ln>
        </p:spPr>
        <p:txBody>
          <a:bodyPr>
            <a:spAutoFit/>
          </a:bodyPr>
          <a:lstStyle/>
          <a:p>
            <a:pPr algn="r"/>
            <a:r>
              <a:rPr lang="en-US" sz="1200" dirty="0"/>
              <a:t>Figure 13.32 </a:t>
            </a:r>
            <a:r>
              <a:rPr lang="en-US" sz="1200" dirty="0" err="1"/>
              <a:t>Marieb</a:t>
            </a:r>
            <a:r>
              <a:rPr lang="en-US" sz="1200" dirty="0"/>
              <a:t> et al. 2005. Human Anatomy</a:t>
            </a:r>
          </a:p>
        </p:txBody>
      </p:sp>
      <p:sp>
        <p:nvSpPr>
          <p:cNvPr id="2" name="TextBox 1"/>
          <p:cNvSpPr txBox="1"/>
          <p:nvPr/>
        </p:nvSpPr>
        <p:spPr>
          <a:xfrm>
            <a:off x="0" y="5257800"/>
            <a:ext cx="3095719" cy="923330"/>
          </a:xfrm>
          <a:prstGeom prst="rect">
            <a:avLst/>
          </a:prstGeom>
          <a:noFill/>
        </p:spPr>
        <p:txBody>
          <a:bodyPr wrap="none" rtlCol="0">
            <a:spAutoFit/>
          </a:bodyPr>
          <a:lstStyle/>
          <a:p>
            <a:r>
              <a:rPr lang="en-US" dirty="0"/>
              <a:t>In the spinal cord vs the brain:</a:t>
            </a:r>
          </a:p>
          <a:p>
            <a:r>
              <a:rPr lang="en-US" dirty="0"/>
              <a:t>Where is the white matter?</a:t>
            </a:r>
          </a:p>
          <a:p>
            <a:r>
              <a:rPr lang="en-US" dirty="0"/>
              <a:t>Where is the gray matter?</a:t>
            </a:r>
          </a:p>
        </p:txBody>
      </p:sp>
    </p:spTree>
    <p:custDataLst>
      <p:tags r:id="rId1"/>
    </p:custDataLst>
    <p:extLst>
      <p:ext uri="{BB962C8B-B14F-4D97-AF65-F5344CB8AC3E}">
        <p14:creationId xmlns:p14="http://schemas.microsoft.com/office/powerpoint/2010/main" val="104846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3" descr="49_03KneeJerkReflex-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28" y="860339"/>
            <a:ext cx="7232650" cy="587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1830791" y="1384700"/>
            <a:ext cx="1076736" cy="47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nSpc>
                <a:spcPct val="90000"/>
              </a:lnSpc>
            </a:pPr>
            <a:r>
              <a:rPr lang="en-US" sz="1800" b="1" dirty="0">
                <a:latin typeface="Arial" pitchFamily="34" charset="0"/>
              </a:rPr>
              <a:t>Quadriceps</a:t>
            </a:r>
            <a:br>
              <a:rPr lang="en-US" sz="1800" b="1" dirty="0">
                <a:latin typeface="Arial" pitchFamily="34" charset="0"/>
              </a:rPr>
            </a:br>
            <a:r>
              <a:rPr lang="en-US" sz="1800" b="1" dirty="0">
                <a:latin typeface="Arial" pitchFamily="34" charset="0"/>
              </a:rPr>
              <a:t>muscle</a:t>
            </a:r>
          </a:p>
        </p:txBody>
      </p:sp>
      <p:sp>
        <p:nvSpPr>
          <p:cNvPr id="8" name="Text Box 19"/>
          <p:cNvSpPr txBox="1">
            <a:spLocks noChangeArrowheads="1"/>
          </p:cNvSpPr>
          <p:nvPr/>
        </p:nvSpPr>
        <p:spPr bwMode="auto">
          <a:xfrm>
            <a:off x="4270936" y="1037488"/>
            <a:ext cx="1773529" cy="950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nSpc>
                <a:spcPct val="90000"/>
              </a:lnSpc>
            </a:pPr>
            <a:r>
              <a:rPr lang="en-US" sz="1800" b="1">
                <a:latin typeface="Arial" pitchFamily="34" charset="0"/>
              </a:rPr>
              <a:t>Cell body of</a:t>
            </a:r>
            <a:br>
              <a:rPr lang="en-US" sz="1800" b="1">
                <a:latin typeface="Arial" pitchFamily="34" charset="0"/>
              </a:rPr>
            </a:br>
            <a:r>
              <a:rPr lang="en-US" sz="1800" b="1">
                <a:latin typeface="Arial" pitchFamily="34" charset="0"/>
              </a:rPr>
              <a:t>sensory neuron in</a:t>
            </a:r>
            <a:br>
              <a:rPr lang="en-US" sz="1800" b="1">
                <a:latin typeface="Arial" pitchFamily="34" charset="0"/>
              </a:rPr>
            </a:br>
            <a:r>
              <a:rPr lang="en-US" sz="1800" b="1">
                <a:latin typeface="Arial" pitchFamily="34" charset="0"/>
              </a:rPr>
              <a:t>dorsal root</a:t>
            </a:r>
            <a:br>
              <a:rPr lang="en-US" sz="1800" b="1">
                <a:latin typeface="Arial" pitchFamily="34" charset="0"/>
              </a:rPr>
            </a:br>
            <a:r>
              <a:rPr lang="en-US" sz="1800" b="1">
                <a:latin typeface="Arial" pitchFamily="34" charset="0"/>
              </a:rPr>
              <a:t>ganglion</a:t>
            </a:r>
          </a:p>
        </p:txBody>
      </p:sp>
      <p:sp>
        <p:nvSpPr>
          <p:cNvPr id="11" name="Text Box 22"/>
          <p:cNvSpPr txBox="1">
            <a:spLocks noChangeArrowheads="1"/>
          </p:cNvSpPr>
          <p:nvPr/>
        </p:nvSpPr>
        <p:spPr bwMode="auto">
          <a:xfrm>
            <a:off x="3863560" y="4077365"/>
            <a:ext cx="1020499" cy="45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nSpc>
                <a:spcPct val="90000"/>
              </a:lnSpc>
            </a:pPr>
            <a:r>
              <a:rPr lang="en-US" sz="1800" b="1">
                <a:latin typeface="Arial" pitchFamily="34" charset="0"/>
              </a:rPr>
              <a:t>Hamstring</a:t>
            </a:r>
            <a:br>
              <a:rPr lang="en-US" sz="1800" b="1">
                <a:latin typeface="Arial" pitchFamily="34" charset="0"/>
              </a:rPr>
            </a:br>
            <a:r>
              <a:rPr lang="en-US" sz="1800" b="1">
                <a:latin typeface="Arial" pitchFamily="34" charset="0"/>
              </a:rPr>
              <a:t>muscle</a:t>
            </a:r>
          </a:p>
        </p:txBody>
      </p:sp>
      <p:sp>
        <p:nvSpPr>
          <p:cNvPr id="12" name="Text Box 23"/>
          <p:cNvSpPr txBox="1">
            <a:spLocks noChangeArrowheads="1"/>
          </p:cNvSpPr>
          <p:nvPr/>
        </p:nvSpPr>
        <p:spPr bwMode="auto">
          <a:xfrm>
            <a:off x="5493067" y="4756200"/>
            <a:ext cx="1421018" cy="47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nSpc>
                <a:spcPct val="90000"/>
              </a:lnSpc>
            </a:pPr>
            <a:r>
              <a:rPr lang="en-US" sz="1800" b="1">
                <a:latin typeface="Arial" pitchFamily="34" charset="0"/>
              </a:rPr>
              <a:t>Spinal cord</a:t>
            </a:r>
            <a:br>
              <a:rPr lang="en-US" sz="1800" b="1">
                <a:latin typeface="Arial" pitchFamily="34" charset="0"/>
              </a:rPr>
            </a:br>
            <a:r>
              <a:rPr lang="en-US" sz="1800" b="1">
                <a:latin typeface="Arial" pitchFamily="34" charset="0"/>
              </a:rPr>
              <a:t>(cross section)</a:t>
            </a:r>
          </a:p>
        </p:txBody>
      </p:sp>
      <p:sp>
        <p:nvSpPr>
          <p:cNvPr id="13" name="Text Box 24"/>
          <p:cNvSpPr txBox="1">
            <a:spLocks noChangeArrowheads="1"/>
          </p:cNvSpPr>
          <p:nvPr/>
        </p:nvSpPr>
        <p:spPr bwMode="auto">
          <a:xfrm>
            <a:off x="6361313" y="5583840"/>
            <a:ext cx="1547208" cy="23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nSpc>
                <a:spcPct val="90000"/>
              </a:lnSpc>
            </a:pPr>
            <a:r>
              <a:rPr lang="en-US" sz="1800" b="1">
                <a:latin typeface="Arial" pitchFamily="34" charset="0"/>
              </a:rPr>
              <a:t>Sensory neuron</a:t>
            </a:r>
          </a:p>
        </p:txBody>
      </p:sp>
      <p:sp>
        <p:nvSpPr>
          <p:cNvPr id="14" name="Text Box 25"/>
          <p:cNvSpPr txBox="1">
            <a:spLocks noChangeArrowheads="1"/>
          </p:cNvSpPr>
          <p:nvPr/>
        </p:nvSpPr>
        <p:spPr bwMode="auto">
          <a:xfrm>
            <a:off x="6357199" y="5895622"/>
            <a:ext cx="1285225" cy="24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nSpc>
                <a:spcPct val="90000"/>
              </a:lnSpc>
            </a:pPr>
            <a:r>
              <a:rPr lang="en-US" sz="1800" b="1">
                <a:latin typeface="Arial" pitchFamily="34" charset="0"/>
              </a:rPr>
              <a:t>Motor neuron</a:t>
            </a:r>
          </a:p>
        </p:txBody>
      </p:sp>
      <p:sp>
        <p:nvSpPr>
          <p:cNvPr id="15" name="Text Box 26"/>
          <p:cNvSpPr txBox="1">
            <a:spLocks noChangeArrowheads="1"/>
          </p:cNvSpPr>
          <p:nvPr/>
        </p:nvSpPr>
        <p:spPr bwMode="auto">
          <a:xfrm>
            <a:off x="6366800" y="6203152"/>
            <a:ext cx="1124744" cy="23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nSpc>
                <a:spcPct val="90000"/>
              </a:lnSpc>
            </a:pPr>
            <a:r>
              <a:rPr lang="en-US" sz="1800" b="1">
                <a:latin typeface="Arial" pitchFamily="34" charset="0"/>
              </a:rPr>
              <a:t>Interneuron</a:t>
            </a:r>
          </a:p>
        </p:txBody>
      </p:sp>
      <p:sp>
        <p:nvSpPr>
          <p:cNvPr id="16" name="Line 27"/>
          <p:cNvSpPr>
            <a:spLocks noChangeShapeType="1"/>
          </p:cNvSpPr>
          <p:nvPr/>
        </p:nvSpPr>
        <p:spPr bwMode="auto">
          <a:xfrm>
            <a:off x="2501522" y="1812692"/>
            <a:ext cx="788693" cy="125279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28"/>
          <p:cNvSpPr>
            <a:spLocks noChangeShapeType="1"/>
          </p:cNvSpPr>
          <p:nvPr/>
        </p:nvSpPr>
        <p:spPr bwMode="auto">
          <a:xfrm>
            <a:off x="4043244" y="3466555"/>
            <a:ext cx="0" cy="5909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29"/>
          <p:cNvSpPr>
            <a:spLocks noChangeShapeType="1"/>
          </p:cNvSpPr>
          <p:nvPr/>
        </p:nvSpPr>
        <p:spPr bwMode="auto">
          <a:xfrm>
            <a:off x="5129582" y="1812692"/>
            <a:ext cx="411492" cy="949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31"/>
          <p:cNvSpPr>
            <a:spLocks noChangeShapeType="1"/>
          </p:cNvSpPr>
          <p:nvPr/>
        </p:nvSpPr>
        <p:spPr bwMode="auto">
          <a:xfrm flipH="1">
            <a:off x="7491543" y="1624204"/>
            <a:ext cx="0" cy="1288771"/>
          </a:xfrm>
          <a:prstGeom prst="line">
            <a:avLst/>
          </a:prstGeom>
          <a:noFill/>
          <a:ln w="22225">
            <a:solidFill>
              <a:schemeClr val="tx1"/>
            </a:solidFill>
            <a:round/>
            <a:headEnd/>
            <a:tailEnd type="triangle"/>
          </a:ln>
          <a:extLst>
            <a:ext uri="{909E8E84-426E-40DD-AFC4-6F175D3DCCD1}">
              <a14:hiddenFill xmlns:a14="http://schemas.microsoft.com/office/drawing/2010/main">
                <a:noFill/>
              </a14:hiddenFill>
            </a:ext>
          </a:extLst>
        </p:spPr>
        <p:txBody>
          <a:bodyPr wrap="none" anchor="ctr"/>
          <a:lstStyle/>
          <a:p>
            <a:endParaRPr lang="en-US"/>
          </a:p>
        </p:txBody>
      </p:sp>
      <p:sp>
        <p:nvSpPr>
          <p:cNvPr id="21" name="Line 32"/>
          <p:cNvSpPr>
            <a:spLocks noChangeShapeType="1"/>
          </p:cNvSpPr>
          <p:nvPr/>
        </p:nvSpPr>
        <p:spPr bwMode="auto">
          <a:xfrm flipV="1">
            <a:off x="6627411" y="4682506"/>
            <a:ext cx="810639" cy="1544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2" name="Rectangle 2"/>
          <p:cNvSpPr>
            <a:spLocks noGrp="1" noChangeArrowheads="1"/>
          </p:cNvSpPr>
          <p:nvPr>
            <p:ph type="title" idx="4294967295"/>
          </p:nvPr>
        </p:nvSpPr>
        <p:spPr>
          <a:xfrm>
            <a:off x="0" y="0"/>
            <a:ext cx="9144000" cy="758825"/>
          </a:xfrm>
        </p:spPr>
        <p:txBody>
          <a:bodyPr>
            <a:normAutofit fontScale="90000"/>
          </a:bodyPr>
          <a:lstStyle/>
          <a:p>
            <a:pPr eaLnBrk="1" hangingPunct="1"/>
            <a:r>
              <a:rPr lang="en-US" dirty="0"/>
              <a:t>Integrating the CNS and PNS</a:t>
            </a:r>
          </a:p>
        </p:txBody>
      </p:sp>
      <p:sp>
        <p:nvSpPr>
          <p:cNvPr id="3" name="TextBox 2"/>
          <p:cNvSpPr txBox="1"/>
          <p:nvPr/>
        </p:nvSpPr>
        <p:spPr>
          <a:xfrm>
            <a:off x="6203576" y="700875"/>
            <a:ext cx="2559423" cy="923330"/>
          </a:xfrm>
          <a:prstGeom prst="rect">
            <a:avLst/>
          </a:prstGeom>
          <a:noFill/>
        </p:spPr>
        <p:txBody>
          <a:bodyPr wrap="square" rtlCol="0">
            <a:spAutoFit/>
          </a:bodyPr>
          <a:lstStyle/>
          <a:p>
            <a:pPr algn="ctr"/>
            <a:r>
              <a:rPr lang="en-US" dirty="0"/>
              <a:t>What molecular process is happening where the neurons meet?</a:t>
            </a:r>
          </a:p>
        </p:txBody>
      </p:sp>
      <p:sp>
        <p:nvSpPr>
          <p:cNvPr id="24" name="Line 31"/>
          <p:cNvSpPr>
            <a:spLocks noChangeShapeType="1"/>
          </p:cNvSpPr>
          <p:nvPr/>
        </p:nvSpPr>
        <p:spPr bwMode="auto">
          <a:xfrm flipH="1">
            <a:off x="7134916" y="1624205"/>
            <a:ext cx="303131" cy="1842350"/>
          </a:xfrm>
          <a:prstGeom prst="line">
            <a:avLst/>
          </a:prstGeom>
          <a:noFill/>
          <a:ln w="22225">
            <a:solidFill>
              <a:schemeClr val="tx1"/>
            </a:solidFill>
            <a:round/>
            <a:headEnd/>
            <a:tailEnd type="triangle"/>
          </a:ln>
          <a:extLst>
            <a:ext uri="{909E8E84-426E-40DD-AFC4-6F175D3DCCD1}">
              <a14:hiddenFill xmlns:a14="http://schemas.microsoft.com/office/drawing/2010/main">
                <a:noFill/>
              </a14:hiddenFill>
            </a:ext>
          </a:extLst>
        </p:spPr>
        <p:txBody>
          <a:bodyPr wrap="none" anchor="ctr"/>
          <a:lstStyle/>
          <a:p>
            <a:endParaRPr lang="en-US"/>
          </a:p>
        </p:txBody>
      </p:sp>
      <p:sp>
        <p:nvSpPr>
          <p:cNvPr id="25" name="Text Box 20"/>
          <p:cNvSpPr txBox="1">
            <a:spLocks noChangeArrowheads="1"/>
          </p:cNvSpPr>
          <p:nvPr/>
        </p:nvSpPr>
        <p:spPr bwMode="auto">
          <a:xfrm>
            <a:off x="8252731" y="2254805"/>
            <a:ext cx="7302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nSpc>
                <a:spcPct val="90000"/>
              </a:lnSpc>
            </a:pPr>
            <a:r>
              <a:rPr lang="en-US" sz="1800" b="1" dirty="0">
                <a:latin typeface="Arial" pitchFamily="34" charset="0"/>
              </a:rPr>
              <a:t>Gray </a:t>
            </a:r>
            <a:br>
              <a:rPr lang="en-US" sz="1800" b="1" dirty="0">
                <a:latin typeface="Arial" pitchFamily="34" charset="0"/>
              </a:rPr>
            </a:br>
            <a:r>
              <a:rPr lang="en-US" sz="1800" b="1" dirty="0">
                <a:latin typeface="Arial" pitchFamily="34" charset="0"/>
              </a:rPr>
              <a:t>matter</a:t>
            </a:r>
          </a:p>
        </p:txBody>
      </p:sp>
      <p:sp>
        <p:nvSpPr>
          <p:cNvPr id="26" name="Text Box 21"/>
          <p:cNvSpPr txBox="1">
            <a:spLocks noChangeArrowheads="1"/>
          </p:cNvSpPr>
          <p:nvPr/>
        </p:nvSpPr>
        <p:spPr bwMode="auto">
          <a:xfrm>
            <a:off x="5524500" y="2839301"/>
            <a:ext cx="7302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nSpc>
                <a:spcPct val="90000"/>
              </a:lnSpc>
            </a:pPr>
            <a:r>
              <a:rPr lang="en-US" sz="1800" b="1" dirty="0">
                <a:latin typeface="Arial" pitchFamily="34" charset="0"/>
              </a:rPr>
              <a:t>White </a:t>
            </a:r>
            <a:br>
              <a:rPr lang="en-US" sz="1800" b="1" dirty="0">
                <a:latin typeface="Arial" pitchFamily="34" charset="0"/>
              </a:rPr>
            </a:br>
            <a:r>
              <a:rPr lang="en-US" sz="1800" b="1" dirty="0">
                <a:latin typeface="Arial" pitchFamily="34" charset="0"/>
              </a:rPr>
              <a:t>matter</a:t>
            </a:r>
          </a:p>
        </p:txBody>
      </p:sp>
      <p:sp>
        <p:nvSpPr>
          <p:cNvPr id="27" name="Line 30"/>
          <p:cNvSpPr>
            <a:spLocks noChangeShapeType="1"/>
          </p:cNvSpPr>
          <p:nvPr/>
        </p:nvSpPr>
        <p:spPr bwMode="auto">
          <a:xfrm>
            <a:off x="6208713" y="2948838"/>
            <a:ext cx="5556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1"/>
          <p:cNvSpPr>
            <a:spLocks noChangeShapeType="1"/>
          </p:cNvSpPr>
          <p:nvPr/>
        </p:nvSpPr>
        <p:spPr bwMode="auto">
          <a:xfrm flipH="1">
            <a:off x="7739923" y="2489754"/>
            <a:ext cx="512807" cy="6813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TextBox 28"/>
          <p:cNvSpPr txBox="1"/>
          <p:nvPr/>
        </p:nvSpPr>
        <p:spPr>
          <a:xfrm>
            <a:off x="7756234" y="6581001"/>
            <a:ext cx="1301959" cy="276999"/>
          </a:xfrm>
          <a:prstGeom prst="rect">
            <a:avLst/>
          </a:prstGeom>
          <a:noFill/>
        </p:spPr>
        <p:txBody>
          <a:bodyPr wrap="none" rtlCol="0">
            <a:spAutoFit/>
          </a:bodyPr>
          <a:lstStyle/>
          <a:p>
            <a:pPr algn="r"/>
            <a:r>
              <a:rPr lang="en-US" sz="1200" dirty="0"/>
              <a:t>Campbell 8e 49.3</a:t>
            </a:r>
          </a:p>
        </p:txBody>
      </p:sp>
    </p:spTree>
    <p:custDataLst>
      <p:tags r:id="rId1"/>
    </p:custDataLst>
    <p:extLst>
      <p:ext uri="{BB962C8B-B14F-4D97-AF65-F5344CB8AC3E}">
        <p14:creationId xmlns:p14="http://schemas.microsoft.com/office/powerpoint/2010/main" val="115165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0" descr="45_01b_system_flo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087" y="1066800"/>
            <a:ext cx="7681913" cy="5578475"/>
          </a:xfrm>
          <a:prstGeom prst="rect">
            <a:avLst/>
          </a:prstGeom>
          <a:noFill/>
          <a:extLst>
            <a:ext uri="{909E8E84-426E-40DD-AFC4-6F175D3DCCD1}">
              <a14:hiddenFill xmlns:a14="http://schemas.microsoft.com/office/drawing/2010/main">
                <a:solidFill>
                  <a:srgbClr val="FFFFFF"/>
                </a:solidFill>
              </a14:hiddenFill>
            </a:ext>
          </a:extLst>
        </p:spPr>
      </p:pic>
      <p:sp>
        <p:nvSpPr>
          <p:cNvPr id="11" name="Line 24"/>
          <p:cNvSpPr>
            <a:spLocks noChangeShapeType="1"/>
          </p:cNvSpPr>
          <p:nvPr/>
        </p:nvSpPr>
        <p:spPr bwMode="auto">
          <a:xfrm>
            <a:off x="5407025" y="3851275"/>
            <a:ext cx="900112" cy="0"/>
          </a:xfrm>
          <a:prstGeom prst="line">
            <a:avLst/>
          </a:prstGeom>
          <a:noFill/>
          <a:ln w="12700">
            <a:solidFill>
              <a:schemeClr val="tx1"/>
            </a:solidFill>
            <a:round/>
            <a:headEnd type="non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25"/>
          <p:cNvSpPr>
            <a:spLocks noChangeShapeType="1"/>
          </p:cNvSpPr>
          <p:nvPr/>
        </p:nvSpPr>
        <p:spPr bwMode="auto">
          <a:xfrm>
            <a:off x="5346700" y="4611687"/>
            <a:ext cx="677862" cy="0"/>
          </a:xfrm>
          <a:prstGeom prst="line">
            <a:avLst/>
          </a:prstGeom>
          <a:noFill/>
          <a:ln w="12700">
            <a:solidFill>
              <a:schemeClr val="tx1"/>
            </a:solidFill>
            <a:round/>
            <a:headEnd type="non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26"/>
          <p:cNvSpPr>
            <a:spLocks noChangeShapeType="1"/>
          </p:cNvSpPr>
          <p:nvPr/>
        </p:nvSpPr>
        <p:spPr bwMode="auto">
          <a:xfrm>
            <a:off x="6635750" y="3470275"/>
            <a:ext cx="720725" cy="0"/>
          </a:xfrm>
          <a:prstGeom prst="line">
            <a:avLst/>
          </a:prstGeom>
          <a:noFill/>
          <a:ln w="127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27"/>
          <p:cNvSpPr>
            <a:spLocks noChangeShapeType="1"/>
          </p:cNvSpPr>
          <p:nvPr/>
        </p:nvSpPr>
        <p:spPr bwMode="auto">
          <a:xfrm>
            <a:off x="6088062" y="2878137"/>
            <a:ext cx="1279525" cy="0"/>
          </a:xfrm>
          <a:prstGeom prst="line">
            <a:avLst/>
          </a:prstGeom>
          <a:noFill/>
          <a:ln w="127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29"/>
          <p:cNvSpPr>
            <a:spLocks noChangeShapeType="1"/>
          </p:cNvSpPr>
          <p:nvPr/>
        </p:nvSpPr>
        <p:spPr bwMode="auto">
          <a:xfrm>
            <a:off x="4838700" y="5630862"/>
            <a:ext cx="0" cy="388938"/>
          </a:xfrm>
          <a:prstGeom prst="line">
            <a:avLst/>
          </a:prstGeom>
          <a:noFill/>
          <a:ln w="12700">
            <a:solidFill>
              <a:schemeClr val="tx1"/>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32"/>
          <p:cNvSpPr>
            <a:spLocks noChangeShapeType="1"/>
          </p:cNvSpPr>
          <p:nvPr/>
        </p:nvSpPr>
        <p:spPr bwMode="auto">
          <a:xfrm>
            <a:off x="2547937" y="4824412"/>
            <a:ext cx="73025" cy="3778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itle 1"/>
          <p:cNvSpPr>
            <a:spLocks noGrp="1"/>
          </p:cNvSpPr>
          <p:nvPr>
            <p:ph type="title"/>
          </p:nvPr>
        </p:nvSpPr>
        <p:spPr>
          <a:xfrm>
            <a:off x="0" y="152400"/>
            <a:ext cx="9144000" cy="1143000"/>
          </a:xfrm>
          <a:solidFill>
            <a:schemeClr val="bg1"/>
          </a:solidFill>
        </p:spPr>
        <p:txBody>
          <a:bodyPr>
            <a:normAutofit fontScale="90000"/>
          </a:bodyPr>
          <a:lstStyle/>
          <a:p>
            <a:r>
              <a:rPr lang="en-US" dirty="0"/>
              <a:t>Simple example: reflex arc</a:t>
            </a:r>
            <a:br>
              <a:rPr lang="en-US" dirty="0"/>
            </a:br>
            <a:r>
              <a:rPr lang="en-US" sz="2700" dirty="0"/>
              <a:t>How can you tell the stove was hot as opposed to sharp or soft?</a:t>
            </a:r>
          </a:p>
        </p:txBody>
      </p:sp>
      <p:sp>
        <p:nvSpPr>
          <p:cNvPr id="17" name="TextBox 16"/>
          <p:cNvSpPr txBox="1"/>
          <p:nvPr/>
        </p:nvSpPr>
        <p:spPr>
          <a:xfrm>
            <a:off x="2339082" y="4454480"/>
            <a:ext cx="309700" cy="523220"/>
          </a:xfrm>
          <a:prstGeom prst="rect">
            <a:avLst/>
          </a:prstGeom>
          <a:noFill/>
        </p:spPr>
        <p:txBody>
          <a:bodyPr wrap="none" rtlCol="0">
            <a:spAutoFit/>
          </a:bodyPr>
          <a:lstStyle/>
          <a:p>
            <a:r>
              <a:rPr lang="en-US" sz="2800" dirty="0"/>
              <a:t>1</a:t>
            </a:r>
          </a:p>
        </p:txBody>
      </p:sp>
      <p:sp>
        <p:nvSpPr>
          <p:cNvPr id="18" name="TextBox 17"/>
          <p:cNvSpPr txBox="1"/>
          <p:nvPr/>
        </p:nvSpPr>
        <p:spPr>
          <a:xfrm>
            <a:off x="4706292" y="6023392"/>
            <a:ext cx="349776" cy="523220"/>
          </a:xfrm>
          <a:prstGeom prst="rect">
            <a:avLst/>
          </a:prstGeom>
          <a:noFill/>
        </p:spPr>
        <p:txBody>
          <a:bodyPr wrap="none" rtlCol="0">
            <a:spAutoFit/>
          </a:bodyPr>
          <a:lstStyle/>
          <a:p>
            <a:r>
              <a:rPr lang="en-US" sz="2800" dirty="0"/>
              <a:t>2</a:t>
            </a:r>
          </a:p>
        </p:txBody>
      </p:sp>
      <p:sp>
        <p:nvSpPr>
          <p:cNvPr id="19" name="TextBox 18"/>
          <p:cNvSpPr txBox="1"/>
          <p:nvPr/>
        </p:nvSpPr>
        <p:spPr>
          <a:xfrm>
            <a:off x="7399620" y="3285609"/>
            <a:ext cx="359394" cy="523220"/>
          </a:xfrm>
          <a:prstGeom prst="rect">
            <a:avLst/>
          </a:prstGeom>
          <a:noFill/>
        </p:spPr>
        <p:txBody>
          <a:bodyPr wrap="none" rtlCol="0">
            <a:spAutoFit/>
          </a:bodyPr>
          <a:lstStyle/>
          <a:p>
            <a:r>
              <a:rPr lang="en-US" sz="2800" dirty="0"/>
              <a:t>3</a:t>
            </a:r>
          </a:p>
        </p:txBody>
      </p:sp>
      <p:sp>
        <p:nvSpPr>
          <p:cNvPr id="20" name="TextBox 19"/>
          <p:cNvSpPr txBox="1"/>
          <p:nvPr/>
        </p:nvSpPr>
        <p:spPr>
          <a:xfrm>
            <a:off x="5074511" y="3594427"/>
            <a:ext cx="375424" cy="523220"/>
          </a:xfrm>
          <a:prstGeom prst="rect">
            <a:avLst/>
          </a:prstGeom>
          <a:noFill/>
        </p:spPr>
        <p:txBody>
          <a:bodyPr wrap="none" rtlCol="0">
            <a:spAutoFit/>
          </a:bodyPr>
          <a:lstStyle/>
          <a:p>
            <a:r>
              <a:rPr lang="en-US" sz="2800" dirty="0"/>
              <a:t>4</a:t>
            </a:r>
          </a:p>
        </p:txBody>
      </p:sp>
      <p:sp>
        <p:nvSpPr>
          <p:cNvPr id="21" name="TextBox 20"/>
          <p:cNvSpPr txBox="1"/>
          <p:nvPr/>
        </p:nvSpPr>
        <p:spPr>
          <a:xfrm>
            <a:off x="5036101" y="4426421"/>
            <a:ext cx="360996" cy="523220"/>
          </a:xfrm>
          <a:prstGeom prst="rect">
            <a:avLst/>
          </a:prstGeom>
          <a:noFill/>
        </p:spPr>
        <p:txBody>
          <a:bodyPr wrap="none" rtlCol="0">
            <a:spAutoFit/>
          </a:bodyPr>
          <a:lstStyle/>
          <a:p>
            <a:r>
              <a:rPr lang="en-US" sz="2800" dirty="0"/>
              <a:t>5</a:t>
            </a:r>
          </a:p>
        </p:txBody>
      </p:sp>
      <p:sp>
        <p:nvSpPr>
          <p:cNvPr id="22" name="TextBox 21"/>
          <p:cNvSpPr txBox="1"/>
          <p:nvPr/>
        </p:nvSpPr>
        <p:spPr>
          <a:xfrm>
            <a:off x="7399620" y="2616527"/>
            <a:ext cx="383438" cy="523220"/>
          </a:xfrm>
          <a:prstGeom prst="rect">
            <a:avLst/>
          </a:prstGeom>
          <a:noFill/>
        </p:spPr>
        <p:txBody>
          <a:bodyPr wrap="none" rtlCol="0">
            <a:spAutoFit/>
          </a:bodyPr>
          <a:lstStyle/>
          <a:p>
            <a:r>
              <a:rPr lang="en-US" sz="2800" dirty="0"/>
              <a:t>6</a:t>
            </a:r>
          </a:p>
        </p:txBody>
      </p:sp>
      <p:sp>
        <p:nvSpPr>
          <p:cNvPr id="23" name="Line 27"/>
          <p:cNvSpPr>
            <a:spLocks noChangeShapeType="1"/>
          </p:cNvSpPr>
          <p:nvPr/>
        </p:nvSpPr>
        <p:spPr bwMode="auto">
          <a:xfrm>
            <a:off x="5716587" y="2133600"/>
            <a:ext cx="1279525" cy="0"/>
          </a:xfrm>
          <a:prstGeom prst="line">
            <a:avLst/>
          </a:prstGeom>
          <a:noFill/>
          <a:ln w="127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TextBox 23"/>
          <p:cNvSpPr txBox="1"/>
          <p:nvPr/>
        </p:nvSpPr>
        <p:spPr>
          <a:xfrm>
            <a:off x="7028145" y="1871990"/>
            <a:ext cx="354584" cy="523220"/>
          </a:xfrm>
          <a:prstGeom prst="rect">
            <a:avLst/>
          </a:prstGeom>
          <a:noFill/>
        </p:spPr>
        <p:txBody>
          <a:bodyPr wrap="none" rtlCol="0">
            <a:spAutoFit/>
          </a:bodyPr>
          <a:lstStyle/>
          <a:p>
            <a:r>
              <a:rPr lang="en-US" sz="2800" dirty="0"/>
              <a:t>7</a:t>
            </a:r>
          </a:p>
        </p:txBody>
      </p:sp>
      <p:sp>
        <p:nvSpPr>
          <p:cNvPr id="26" name="TextBox 25"/>
          <p:cNvSpPr txBox="1"/>
          <p:nvPr/>
        </p:nvSpPr>
        <p:spPr>
          <a:xfrm>
            <a:off x="115754" y="1711415"/>
            <a:ext cx="4446655" cy="1200329"/>
          </a:xfrm>
          <a:prstGeom prst="rect">
            <a:avLst/>
          </a:prstGeom>
          <a:noFill/>
        </p:spPr>
        <p:txBody>
          <a:bodyPr wrap="square" rtlCol="0">
            <a:spAutoFit/>
          </a:bodyPr>
          <a:lstStyle/>
          <a:p>
            <a:pPr marL="285750" indent="-285750">
              <a:buFont typeface="Arial" pitchFamily="34" charset="0"/>
              <a:buChar char="•"/>
            </a:pPr>
            <a:r>
              <a:rPr lang="en-US" sz="2400" dirty="0"/>
              <a:t>Label each node</a:t>
            </a:r>
          </a:p>
          <a:p>
            <a:pPr marL="285750" indent="-285750">
              <a:buFont typeface="Arial" pitchFamily="34" charset="0"/>
              <a:buChar char="•"/>
            </a:pPr>
            <a:r>
              <a:rPr lang="en-US" sz="2400" dirty="0"/>
              <a:t>What happened at each node?</a:t>
            </a:r>
          </a:p>
          <a:p>
            <a:pPr marL="285750" indent="-285750">
              <a:buFont typeface="Arial" pitchFamily="34" charset="0"/>
              <a:buChar char="•"/>
            </a:pPr>
            <a:r>
              <a:rPr lang="en-US" sz="2400" dirty="0"/>
              <a:t>Trace the signal pathway</a:t>
            </a:r>
          </a:p>
        </p:txBody>
      </p:sp>
      <p:sp>
        <p:nvSpPr>
          <p:cNvPr id="27" name="TextBox 26"/>
          <p:cNvSpPr txBox="1"/>
          <p:nvPr/>
        </p:nvSpPr>
        <p:spPr>
          <a:xfrm>
            <a:off x="7872881" y="6513036"/>
            <a:ext cx="1223412" cy="276999"/>
          </a:xfrm>
          <a:prstGeom prst="rect">
            <a:avLst/>
          </a:prstGeom>
          <a:noFill/>
        </p:spPr>
        <p:txBody>
          <a:bodyPr wrap="none" rtlCol="0">
            <a:spAutoFit/>
          </a:bodyPr>
          <a:lstStyle/>
          <a:p>
            <a:pPr algn="r"/>
            <a:r>
              <a:rPr lang="en-US" sz="1200" dirty="0"/>
              <a:t>Freeman 2e 45.1</a:t>
            </a:r>
          </a:p>
        </p:txBody>
      </p:sp>
    </p:spTree>
    <p:extLst>
      <p:ext uri="{BB962C8B-B14F-4D97-AF65-F5344CB8AC3E}">
        <p14:creationId xmlns:p14="http://schemas.microsoft.com/office/powerpoint/2010/main" val="7133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fontScale="90000"/>
          </a:bodyPr>
          <a:lstStyle/>
          <a:p>
            <a:pPr eaLnBrk="1" hangingPunct="1"/>
            <a:r>
              <a:rPr lang="en-US" dirty="0"/>
              <a:t>Key Concepts: The Vertebrate Nervous System</a:t>
            </a:r>
          </a:p>
        </p:txBody>
      </p:sp>
      <p:sp>
        <p:nvSpPr>
          <p:cNvPr id="6147" name="Rectangle 3"/>
          <p:cNvSpPr>
            <a:spLocks noGrp="1" noChangeArrowheads="1"/>
          </p:cNvSpPr>
          <p:nvPr>
            <p:ph idx="1"/>
          </p:nvPr>
        </p:nvSpPr>
        <p:spPr>
          <a:xfrm>
            <a:off x="304800" y="1447800"/>
            <a:ext cx="8458200" cy="5181600"/>
          </a:xfrm>
        </p:spPr>
        <p:txBody>
          <a:bodyPr>
            <a:normAutofit fontScale="85000" lnSpcReduction="20000"/>
          </a:bodyPr>
          <a:lstStyle/>
          <a:p>
            <a:pPr eaLnBrk="1" hangingPunct="1">
              <a:buClr>
                <a:srgbClr val="FFCC00"/>
              </a:buClr>
              <a:buSzPct val="150000"/>
              <a:buFont typeface="Wingdings" pitchFamily="2" charset="2"/>
              <a:buChar char="§"/>
            </a:pPr>
            <a:r>
              <a:rPr lang="en-US" dirty="0"/>
              <a:t>Nervous systems consist of:</a:t>
            </a:r>
          </a:p>
          <a:p>
            <a:pPr lvl="1">
              <a:buClr>
                <a:srgbClr val="FFCC00"/>
              </a:buClr>
              <a:buSzPct val="150000"/>
              <a:buFont typeface="Wingdings" pitchFamily="2" charset="2"/>
              <a:buChar char="§"/>
            </a:pPr>
            <a:r>
              <a:rPr lang="en-US" dirty="0"/>
              <a:t>circuits of neurons and supporting cells</a:t>
            </a:r>
          </a:p>
          <a:p>
            <a:pPr eaLnBrk="1" hangingPunct="1">
              <a:buClr>
                <a:srgbClr val="FFCC00"/>
              </a:buClr>
              <a:buSzPct val="150000"/>
              <a:buFont typeface="Wingdings" pitchFamily="2" charset="2"/>
              <a:buChar char="§"/>
            </a:pPr>
            <a:endParaRPr lang="en-US" dirty="0"/>
          </a:p>
          <a:p>
            <a:pPr eaLnBrk="1" hangingPunct="1">
              <a:buClr>
                <a:srgbClr val="FFCC00"/>
              </a:buClr>
              <a:buSzPct val="150000"/>
              <a:buFont typeface="Wingdings" pitchFamily="2" charset="2"/>
              <a:buChar char="§"/>
            </a:pPr>
            <a:r>
              <a:rPr lang="en-US" dirty="0"/>
              <a:t>Nerves are:</a:t>
            </a:r>
          </a:p>
          <a:p>
            <a:pPr lvl="1">
              <a:buClr>
                <a:srgbClr val="FFCC00"/>
              </a:buClr>
              <a:buSzPct val="150000"/>
              <a:buFont typeface="Wingdings" pitchFamily="2" charset="2"/>
              <a:buChar char="§"/>
            </a:pPr>
            <a:r>
              <a:rPr lang="en-US" dirty="0"/>
              <a:t> strands of nervous tissue containing (thousands of) axons wrapped in connective tissue</a:t>
            </a:r>
          </a:p>
          <a:p>
            <a:pPr eaLnBrk="1" hangingPunct="1">
              <a:buClr>
                <a:srgbClr val="FFCC00"/>
              </a:buClr>
              <a:buSzPct val="150000"/>
              <a:buFont typeface="Wingdings" pitchFamily="2" charset="2"/>
              <a:buChar char="§"/>
            </a:pPr>
            <a:endParaRPr lang="en-US" dirty="0"/>
          </a:p>
          <a:p>
            <a:pPr eaLnBrk="1" hangingPunct="1">
              <a:buClr>
                <a:srgbClr val="FFCC00"/>
              </a:buClr>
              <a:buSzPct val="150000"/>
              <a:buFont typeface="Wingdings" pitchFamily="2" charset="2"/>
              <a:buChar char="§"/>
            </a:pPr>
            <a:r>
              <a:rPr lang="en-US" dirty="0"/>
              <a:t>Most animals have a central nervous system (CNS) and a peripheral nervous system (PNS)</a:t>
            </a:r>
          </a:p>
          <a:p>
            <a:pPr eaLnBrk="1" hangingPunct="1">
              <a:buClr>
                <a:srgbClr val="FFCC00"/>
              </a:buClr>
              <a:buSzPct val="150000"/>
              <a:buFont typeface="Wingdings" pitchFamily="2" charset="2"/>
              <a:buChar char="§"/>
            </a:pPr>
            <a:endParaRPr lang="en-US" dirty="0"/>
          </a:p>
          <a:p>
            <a:pPr eaLnBrk="1" hangingPunct="1">
              <a:buClr>
                <a:srgbClr val="FFCC00"/>
              </a:buClr>
              <a:buSzPct val="150000"/>
              <a:buFont typeface="Wingdings" pitchFamily="2" charset="2"/>
              <a:buChar char="§"/>
            </a:pPr>
            <a:r>
              <a:rPr lang="en-US" dirty="0"/>
              <a:t>The central nervous system:</a:t>
            </a:r>
          </a:p>
          <a:p>
            <a:pPr lvl="1">
              <a:buClr>
                <a:srgbClr val="FFCC00"/>
              </a:buClr>
              <a:buSzPct val="150000"/>
              <a:buFont typeface="Wingdings" pitchFamily="2" charset="2"/>
              <a:buChar char="§"/>
            </a:pPr>
            <a:r>
              <a:rPr lang="en-US" dirty="0"/>
              <a:t>Receive signals from the PNS (afferent/sensory neurons)</a:t>
            </a:r>
          </a:p>
          <a:p>
            <a:pPr lvl="1">
              <a:buClr>
                <a:srgbClr val="FFCC00"/>
              </a:buClr>
              <a:buSzPct val="150000"/>
              <a:buFont typeface="Wingdings" pitchFamily="2" charset="2"/>
              <a:buChar char="§"/>
            </a:pPr>
            <a:r>
              <a:rPr lang="en-US" dirty="0"/>
              <a:t>Integrates incoming signals (interneurons)</a:t>
            </a:r>
          </a:p>
          <a:p>
            <a:pPr lvl="1">
              <a:buClr>
                <a:srgbClr val="FFCC00"/>
              </a:buClr>
              <a:buSzPct val="150000"/>
              <a:buFont typeface="Wingdings" pitchFamily="2" charset="2"/>
              <a:buChar char="§"/>
            </a:pPr>
            <a:r>
              <a:rPr lang="en-US" dirty="0"/>
              <a:t>Responds by sending signals back to the PNS (efferent/motor neurons)</a:t>
            </a:r>
          </a:p>
          <a:p>
            <a:pPr eaLnBrk="1" hangingPunct="1">
              <a:buClr>
                <a:srgbClr val="FFCC00"/>
              </a:buClr>
              <a:buSzPct val="150000"/>
              <a:buFont typeface="Wingdings" pitchFamily="2" charset="2"/>
              <a:buChar char="§"/>
            </a:pPr>
            <a:endParaRPr lang="en-US" dirty="0"/>
          </a:p>
          <a:p>
            <a:pPr eaLnBrk="1" hangingPunct="1">
              <a:buClr>
                <a:srgbClr val="FFCC00"/>
              </a:buClr>
              <a:buSzPct val="150000"/>
              <a:buFont typeface="Wingdings" pitchFamily="2" charset="2"/>
              <a:buChar char="§"/>
            </a:pPr>
            <a:r>
              <a:rPr lang="en-US" dirty="0"/>
              <a:t>The peripheral nervous system:</a:t>
            </a:r>
          </a:p>
          <a:p>
            <a:pPr lvl="1">
              <a:buClr>
                <a:srgbClr val="FFCC00"/>
              </a:buClr>
              <a:buSzPct val="150000"/>
              <a:buFont typeface="Wingdings" pitchFamily="2" charset="2"/>
              <a:buChar char="§"/>
            </a:pPr>
            <a:r>
              <a:rPr lang="en-US" dirty="0"/>
              <a:t>Receives sensory information and send to CNS (afferent/sensory neurons)</a:t>
            </a:r>
          </a:p>
          <a:p>
            <a:pPr lvl="1">
              <a:buClr>
                <a:srgbClr val="FFCC00"/>
              </a:buClr>
              <a:buSzPct val="150000"/>
              <a:buFont typeface="Wingdings" pitchFamily="2" charset="2"/>
              <a:buChar char="§"/>
            </a:pPr>
            <a:r>
              <a:rPr lang="en-US" dirty="0"/>
              <a:t>Receives signals from CNS and transmits to muscles, glands, </a:t>
            </a:r>
            <a:r>
              <a:rPr lang="en-US" dirty="0" err="1"/>
              <a:t>etc</a:t>
            </a:r>
            <a:r>
              <a:rPr lang="en-US" dirty="0"/>
              <a:t> (efferent/motor neurons)</a:t>
            </a:r>
          </a:p>
        </p:txBody>
      </p:sp>
    </p:spTree>
    <p:custDataLst>
      <p:tags r:id="rId1"/>
    </p:custDataLst>
    <p:extLst>
      <p:ext uri="{BB962C8B-B14F-4D97-AF65-F5344CB8AC3E}">
        <p14:creationId xmlns:p14="http://schemas.microsoft.com/office/powerpoint/2010/main" val="4168955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5" descr="48_02NervousSystDiversity_L.jpg"/>
          <p:cNvPicPr>
            <a:picLocks noChangeAspect="1" noChangeArrowheads="1"/>
          </p:cNvPicPr>
          <p:nvPr/>
        </p:nvPicPr>
        <p:blipFill>
          <a:blip r:embed="rId4" cstate="print"/>
          <a:srcRect/>
          <a:stretch>
            <a:fillRect/>
          </a:stretch>
        </p:blipFill>
        <p:spPr bwMode="auto">
          <a:xfrm>
            <a:off x="457200" y="2021139"/>
            <a:ext cx="8109917" cy="4227261"/>
          </a:xfrm>
          <a:prstGeom prst="rect">
            <a:avLst/>
          </a:prstGeom>
          <a:noFill/>
          <a:ln w="9525">
            <a:noFill/>
            <a:miter lim="800000"/>
            <a:headEnd/>
            <a:tailEnd/>
          </a:ln>
        </p:spPr>
      </p:pic>
      <p:sp>
        <p:nvSpPr>
          <p:cNvPr id="7173" name="Text Box 6"/>
          <p:cNvSpPr txBox="1">
            <a:spLocks noChangeArrowheads="1"/>
          </p:cNvSpPr>
          <p:nvPr/>
        </p:nvSpPr>
        <p:spPr bwMode="auto">
          <a:xfrm>
            <a:off x="0" y="6519862"/>
            <a:ext cx="3200400" cy="338138"/>
          </a:xfrm>
          <a:prstGeom prst="rect">
            <a:avLst/>
          </a:prstGeom>
          <a:noFill/>
          <a:ln w="9525">
            <a:noFill/>
            <a:miter lim="800000"/>
            <a:headEnd/>
            <a:tailEnd/>
          </a:ln>
        </p:spPr>
        <p:txBody>
          <a:bodyPr>
            <a:spAutoFit/>
          </a:bodyPr>
          <a:lstStyle/>
          <a:p>
            <a:pPr>
              <a:spcBef>
                <a:spcPct val="50000"/>
              </a:spcBef>
            </a:pPr>
            <a:r>
              <a:rPr lang="en-US" sz="1600" dirty="0"/>
              <a:t>Figure 49.2, Campbell &amp; Reece</a:t>
            </a:r>
          </a:p>
        </p:txBody>
      </p:sp>
      <p:sp>
        <p:nvSpPr>
          <p:cNvPr id="2" name="Title 1"/>
          <p:cNvSpPr>
            <a:spLocks noGrp="1"/>
          </p:cNvSpPr>
          <p:nvPr>
            <p:ph type="title"/>
          </p:nvPr>
        </p:nvSpPr>
        <p:spPr>
          <a:xfrm>
            <a:off x="457200" y="-457200"/>
            <a:ext cx="8229600" cy="1143000"/>
          </a:xfrm>
        </p:spPr>
        <p:txBody>
          <a:bodyPr/>
          <a:lstStyle/>
          <a:p>
            <a:r>
              <a:rPr lang="en-US" dirty="0"/>
              <a:t>Diversity of nervous systems</a:t>
            </a:r>
          </a:p>
        </p:txBody>
      </p:sp>
      <p:sp>
        <p:nvSpPr>
          <p:cNvPr id="3" name="Rectangle 2"/>
          <p:cNvSpPr/>
          <p:nvPr/>
        </p:nvSpPr>
        <p:spPr>
          <a:xfrm>
            <a:off x="304800" y="762000"/>
            <a:ext cx="8839200" cy="1015663"/>
          </a:xfrm>
          <a:prstGeom prst="rect">
            <a:avLst/>
          </a:prstGeom>
        </p:spPr>
        <p:txBody>
          <a:bodyPr wrap="square">
            <a:spAutoFit/>
          </a:bodyPr>
          <a:lstStyle/>
          <a:p>
            <a:r>
              <a:rPr lang="en-US" sz="2000" dirty="0"/>
              <a:t>All animals except sponges Have some type of nervous system.</a:t>
            </a:r>
          </a:p>
          <a:p>
            <a:r>
              <a:rPr lang="en-US" sz="2000" dirty="0"/>
              <a:t>Nervous systems range from simple </a:t>
            </a:r>
            <a:r>
              <a:rPr lang="en-US" sz="2000" dirty="0">
                <a:solidFill>
                  <a:schemeClr val="accent1"/>
                </a:solidFill>
              </a:rPr>
              <a:t>nerve nets </a:t>
            </a:r>
            <a:r>
              <a:rPr lang="en-US" sz="2000" dirty="0"/>
              <a:t>to more complex arrangements of a </a:t>
            </a:r>
            <a:r>
              <a:rPr lang="en-US" sz="2000" dirty="0">
                <a:solidFill>
                  <a:schemeClr val="accent1"/>
                </a:solidFill>
              </a:rPr>
              <a:t>central nervous system (CNS) with peripheral neurons (PNS)</a:t>
            </a:r>
          </a:p>
        </p:txBody>
      </p:sp>
    </p:spTree>
    <p:custDataLst>
      <p:tags r:id="rId1"/>
    </p:custDataLst>
    <p:extLst>
      <p:ext uri="{BB962C8B-B14F-4D97-AF65-F5344CB8AC3E}">
        <p14:creationId xmlns:p14="http://schemas.microsoft.com/office/powerpoint/2010/main" val="807853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457200" y="152400"/>
            <a:ext cx="8229600" cy="1143000"/>
          </a:xfrm>
        </p:spPr>
        <p:txBody>
          <a:bodyPr/>
          <a:lstStyle/>
          <a:p>
            <a:pPr eaLnBrk="1" hangingPunct="1"/>
            <a:r>
              <a:rPr lang="en-US" sz="3200" dirty="0"/>
              <a:t>The nervous system processes information</a:t>
            </a:r>
          </a:p>
        </p:txBody>
      </p:sp>
      <p:sp>
        <p:nvSpPr>
          <p:cNvPr id="9" name="Rectangle 3"/>
          <p:cNvSpPr>
            <a:spLocks noGrp="1" noChangeArrowheads="1"/>
          </p:cNvSpPr>
          <p:nvPr>
            <p:ph idx="1"/>
          </p:nvPr>
        </p:nvSpPr>
        <p:spPr>
          <a:xfrm>
            <a:off x="457200" y="1447800"/>
            <a:ext cx="8229600" cy="4525963"/>
          </a:xfrm>
        </p:spPr>
        <p:txBody>
          <a:bodyPr/>
          <a:lstStyle/>
          <a:p>
            <a:pPr eaLnBrk="1" hangingPunct="1"/>
            <a:r>
              <a:rPr lang="en-US" sz="2400" dirty="0"/>
              <a:t>3 stages: sensory input, integration, and motor output</a:t>
            </a:r>
          </a:p>
          <a:p>
            <a:pPr lvl="1" eaLnBrk="1" hangingPunct="1"/>
            <a:r>
              <a:rPr lang="en-US" sz="2400" dirty="0"/>
              <a:t>Sensory neurons </a:t>
            </a:r>
            <a:r>
              <a:rPr lang="en-US" sz="2400" dirty="0">
                <a:sym typeface="Wingdings" pitchFamily="2" charset="2"/>
              </a:rPr>
              <a:t> interneurons motor neurons</a:t>
            </a:r>
            <a:endParaRPr lang="en-US" sz="2400" dirty="0"/>
          </a:p>
        </p:txBody>
      </p:sp>
      <p:pic>
        <p:nvPicPr>
          <p:cNvPr id="10" name="Picture 5" descr="48_03InfoProcessing_L.jpg"/>
          <p:cNvPicPr>
            <a:picLocks noChangeAspect="1" noChangeArrowheads="1"/>
          </p:cNvPicPr>
          <p:nvPr/>
        </p:nvPicPr>
        <p:blipFill>
          <a:blip r:embed="rId2" cstate="print"/>
          <a:srcRect/>
          <a:stretch>
            <a:fillRect/>
          </a:stretch>
        </p:blipFill>
        <p:spPr bwMode="auto">
          <a:xfrm>
            <a:off x="1524000" y="2312987"/>
            <a:ext cx="6172200" cy="3935413"/>
          </a:xfrm>
          <a:prstGeom prst="rect">
            <a:avLst/>
          </a:prstGeom>
          <a:noFill/>
          <a:ln w="9525">
            <a:noFill/>
            <a:miter lim="800000"/>
            <a:headEnd/>
            <a:tailEnd/>
          </a:ln>
        </p:spPr>
      </p:pic>
      <p:sp>
        <p:nvSpPr>
          <p:cNvPr id="11" name="Text Box 7"/>
          <p:cNvSpPr txBox="1">
            <a:spLocks noChangeArrowheads="1"/>
          </p:cNvSpPr>
          <p:nvPr/>
        </p:nvSpPr>
        <p:spPr bwMode="auto">
          <a:xfrm>
            <a:off x="0" y="6519862"/>
            <a:ext cx="3200400" cy="338138"/>
          </a:xfrm>
          <a:prstGeom prst="rect">
            <a:avLst/>
          </a:prstGeom>
          <a:noFill/>
          <a:ln w="9525">
            <a:noFill/>
            <a:miter lim="800000"/>
            <a:headEnd/>
            <a:tailEnd/>
          </a:ln>
        </p:spPr>
        <p:txBody>
          <a:bodyPr>
            <a:spAutoFit/>
          </a:bodyPr>
          <a:lstStyle/>
          <a:p>
            <a:pPr>
              <a:spcBef>
                <a:spcPct val="50000"/>
              </a:spcBef>
            </a:pPr>
            <a:r>
              <a:rPr lang="en-US" sz="1600" dirty="0"/>
              <a:t>Figure 48.3, Campbell &amp; Reece</a:t>
            </a:r>
          </a:p>
        </p:txBody>
      </p:sp>
    </p:spTree>
    <p:extLst>
      <p:ext uri="{BB962C8B-B14F-4D97-AF65-F5344CB8AC3E}">
        <p14:creationId xmlns:p14="http://schemas.microsoft.com/office/powerpoint/2010/main" val="63618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457200"/>
            <a:ext cx="8229600" cy="1143001"/>
          </a:xfrm>
        </p:spPr>
        <p:txBody>
          <a:bodyPr/>
          <a:lstStyle/>
          <a:p>
            <a:r>
              <a:rPr lang="en-US" sz="3000" dirty="0"/>
              <a:t>Specialization in the vertebrate nervous system</a:t>
            </a:r>
          </a:p>
        </p:txBody>
      </p:sp>
      <p:pic>
        <p:nvPicPr>
          <p:cNvPr id="72707" name="Picture 4" descr="48_19VertNervousSystem_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8086"/>
            <a:ext cx="4876800" cy="6059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a:xfrm>
            <a:off x="3810000" y="4056644"/>
            <a:ext cx="5181599" cy="2275977"/>
          </a:xfrm>
          <a:prstGeom prst="rect">
            <a:avLst/>
          </a:prstGeom>
        </p:spPr>
        <p:txBody>
          <a:bodyPr lIns="45720" rIns="45720">
            <a:noAutofit/>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lvl="1"/>
            <a:r>
              <a:rPr lang="en-US" sz="2400" kern="0" dirty="0"/>
              <a:t>CNS: brain and spinal cord</a:t>
            </a:r>
          </a:p>
          <a:p>
            <a:pPr lvl="1"/>
            <a:r>
              <a:rPr lang="en-US" sz="2400" kern="0" dirty="0"/>
              <a:t>PNS: cranial and spinal nerves</a:t>
            </a:r>
          </a:p>
          <a:p>
            <a:pPr lvl="1"/>
            <a:r>
              <a:rPr lang="en-US" sz="2400" kern="0" dirty="0"/>
              <a:t>Ganglia: cluster of neuronal cell bodies</a:t>
            </a:r>
          </a:p>
          <a:p>
            <a:pPr lvl="1"/>
            <a:r>
              <a:rPr lang="en-US" sz="2400" kern="0" dirty="0"/>
              <a:t>White matter: </a:t>
            </a:r>
            <a:r>
              <a:rPr lang="en-US" sz="2400" kern="0" dirty="0" err="1"/>
              <a:t>myelinated</a:t>
            </a:r>
            <a:r>
              <a:rPr lang="en-US" sz="2400" kern="0" dirty="0"/>
              <a:t> axons</a:t>
            </a:r>
          </a:p>
          <a:p>
            <a:pPr lvl="1"/>
            <a:r>
              <a:rPr lang="en-US" sz="2400" kern="0" dirty="0"/>
              <a:t>Gray matter: </a:t>
            </a:r>
            <a:r>
              <a:rPr lang="en-US" sz="2400" kern="0" dirty="0" err="1"/>
              <a:t>unmyelinated</a:t>
            </a:r>
            <a:r>
              <a:rPr lang="en-US" sz="2400" kern="0" dirty="0"/>
              <a:t> axons and cell bodies</a:t>
            </a:r>
          </a:p>
        </p:txBody>
      </p:sp>
      <p:pic>
        <p:nvPicPr>
          <p:cNvPr id="8" name="Picture 5" descr="48_20VentriclesGrayWhite_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1571" y="1295400"/>
            <a:ext cx="4182429" cy="276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7636009" y="6500336"/>
            <a:ext cx="1422184" cy="276999"/>
          </a:xfrm>
          <a:prstGeom prst="rect">
            <a:avLst/>
          </a:prstGeom>
          <a:noFill/>
        </p:spPr>
        <p:txBody>
          <a:bodyPr wrap="none" rtlCol="0">
            <a:spAutoFit/>
          </a:bodyPr>
          <a:lstStyle/>
          <a:p>
            <a:pPr algn="r"/>
            <a:r>
              <a:rPr lang="en-US" sz="1200" dirty="0"/>
              <a:t>Campbell 8e 49.4,5</a:t>
            </a:r>
          </a:p>
        </p:txBody>
      </p:sp>
    </p:spTree>
    <p:custDataLst>
      <p:tags r:id="rId1"/>
    </p:custDataLst>
    <p:extLst>
      <p:ext uri="{BB962C8B-B14F-4D97-AF65-F5344CB8AC3E}">
        <p14:creationId xmlns:p14="http://schemas.microsoft.com/office/powerpoint/2010/main" val="966588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p:cNvSpPr>
            <a:spLocks noGrp="1" noChangeArrowheads="1"/>
          </p:cNvSpPr>
          <p:nvPr>
            <p:ph type="title"/>
          </p:nvPr>
        </p:nvSpPr>
        <p:spPr>
          <a:xfrm>
            <a:off x="0" y="-609600"/>
            <a:ext cx="9144000" cy="1143000"/>
          </a:xfrm>
        </p:spPr>
        <p:txBody>
          <a:bodyPr>
            <a:noAutofit/>
          </a:bodyPr>
          <a:lstStyle/>
          <a:p>
            <a:pPr eaLnBrk="1" hangingPunct="1"/>
            <a:r>
              <a:rPr lang="en-US" sz="3600" dirty="0"/>
              <a:t>Anatomy of the brain</a:t>
            </a:r>
          </a:p>
        </p:txBody>
      </p:sp>
      <p:pic>
        <p:nvPicPr>
          <p:cNvPr id="7171" name="Picture 4" descr="49_06aVertebrateGliaA-L"/>
          <p:cNvPicPr>
            <a:picLocks noChangeAspect="1" noChangeArrowheads="1"/>
          </p:cNvPicPr>
          <p:nvPr/>
        </p:nvPicPr>
        <p:blipFill>
          <a:blip r:embed="rId4" cstate="print"/>
          <a:srcRect/>
          <a:stretch>
            <a:fillRect/>
          </a:stretch>
        </p:blipFill>
        <p:spPr bwMode="auto">
          <a:xfrm>
            <a:off x="3356462" y="516835"/>
            <a:ext cx="5787539" cy="2988365"/>
          </a:xfrm>
          <a:prstGeom prst="rect">
            <a:avLst/>
          </a:prstGeom>
          <a:noFill/>
          <a:ln w="9525">
            <a:noFill/>
            <a:miter lim="800000"/>
            <a:headEnd/>
            <a:tailEnd/>
          </a:ln>
        </p:spPr>
      </p:pic>
      <p:sp>
        <p:nvSpPr>
          <p:cNvPr id="5" name="TextBox 4"/>
          <p:cNvSpPr txBox="1"/>
          <p:nvPr/>
        </p:nvSpPr>
        <p:spPr>
          <a:xfrm>
            <a:off x="7812544" y="3179102"/>
            <a:ext cx="1311578" cy="276999"/>
          </a:xfrm>
          <a:prstGeom prst="rect">
            <a:avLst/>
          </a:prstGeom>
          <a:noFill/>
        </p:spPr>
        <p:txBody>
          <a:bodyPr wrap="none" rtlCol="0">
            <a:spAutoFit/>
          </a:bodyPr>
          <a:lstStyle/>
          <a:p>
            <a:pPr algn="r"/>
            <a:r>
              <a:rPr lang="en-US" sz="1200" dirty="0"/>
              <a:t>Campbell 8e 49.6</a:t>
            </a:r>
          </a:p>
        </p:txBody>
      </p:sp>
      <p:sp>
        <p:nvSpPr>
          <p:cNvPr id="2" name="Rectangle 1"/>
          <p:cNvSpPr/>
          <p:nvPr/>
        </p:nvSpPr>
        <p:spPr>
          <a:xfrm>
            <a:off x="16566" y="516835"/>
            <a:ext cx="3339896" cy="2800767"/>
          </a:xfrm>
          <a:prstGeom prst="rect">
            <a:avLst/>
          </a:prstGeom>
        </p:spPr>
        <p:txBody>
          <a:bodyPr wrap="square">
            <a:spAutoFit/>
          </a:bodyPr>
          <a:lstStyle/>
          <a:p>
            <a:pPr marL="285750" indent="-285750">
              <a:buFont typeface="Arial" panose="020B0604020202020204" pitchFamily="34" charset="0"/>
              <a:buChar char="•"/>
            </a:pPr>
            <a:r>
              <a:rPr lang="en-US" sz="1600" dirty="0"/>
              <a:t>Ependymal cells:  line the ventricles, cilia contribute to circulation of cerebrospinal fluid</a:t>
            </a:r>
          </a:p>
          <a:p>
            <a:pPr marL="285750" indent="-285750">
              <a:buFont typeface="Arial" panose="020B0604020202020204" pitchFamily="34" charset="0"/>
              <a:buChar char="•"/>
            </a:pPr>
            <a:r>
              <a:rPr lang="en-US" sz="1600" dirty="0"/>
              <a:t>Astrocytes: maintain extracellular fluid contents; facilitate increased blood flow to active neurons</a:t>
            </a:r>
          </a:p>
          <a:p>
            <a:pPr marL="285750" indent="-285750">
              <a:buFont typeface="Arial" panose="020B0604020202020204" pitchFamily="34" charset="0"/>
              <a:buChar char="•"/>
            </a:pPr>
            <a:r>
              <a:rPr lang="en-US" sz="1600" dirty="0"/>
              <a:t>Oligodendrocytes &amp; Schwann cells: form myelin sheaths</a:t>
            </a:r>
          </a:p>
          <a:p>
            <a:pPr marL="285750" indent="-285750">
              <a:buFont typeface="Arial" panose="020B0604020202020204" pitchFamily="34" charset="0"/>
              <a:buChar char="•"/>
            </a:pPr>
            <a:r>
              <a:rPr lang="en-US" sz="1600" dirty="0"/>
              <a:t>Microglia: immune cells of the nervous system</a:t>
            </a:r>
          </a:p>
        </p:txBody>
      </p:sp>
      <p:pic>
        <p:nvPicPr>
          <p:cNvPr id="6" name="Picture 5" descr="48_20VentriclesGrayWhite_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66" y="3537718"/>
            <a:ext cx="4784034" cy="315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68085" y="3685769"/>
            <a:ext cx="4114799" cy="2862322"/>
          </a:xfrm>
          <a:prstGeom prst="rect">
            <a:avLst/>
          </a:prstGeom>
        </p:spPr>
        <p:txBody>
          <a:bodyPr wrap="square">
            <a:spAutoFit/>
          </a:bodyPr>
          <a:lstStyle/>
          <a:p>
            <a:pPr>
              <a:spcBef>
                <a:spcPct val="0"/>
              </a:spcBef>
            </a:pPr>
            <a:r>
              <a:rPr lang="en-US" sz="1500" dirty="0"/>
              <a:t>The central canal of the spinal cord and the four ventricles of the brain are hollow and fluid-filled. Cerebrospinal fluid is generated by filtering arterial blood; it circulates and drains into veins.</a:t>
            </a:r>
          </a:p>
          <a:p>
            <a:pPr>
              <a:spcBef>
                <a:spcPct val="0"/>
              </a:spcBef>
            </a:pPr>
            <a:endParaRPr lang="en-US" sz="1500" dirty="0"/>
          </a:p>
          <a:p>
            <a:pPr>
              <a:spcBef>
                <a:spcPct val="0"/>
              </a:spcBef>
            </a:pPr>
            <a:r>
              <a:rPr lang="en-US" sz="1500" dirty="0"/>
              <a:t>White matter vs grey matter distinguished by whether the axons are myelinated (white matter) or not. Grey matter also consists of neuron cell bodies. Gray matter represents information processing centers in the brain, and white matter represents the networking of (connections between) these processing centers</a:t>
            </a:r>
          </a:p>
        </p:txBody>
      </p:sp>
    </p:spTree>
    <p:custDataLst>
      <p:tags r:id="rId1"/>
    </p:custDataLst>
    <p:extLst>
      <p:ext uri="{BB962C8B-B14F-4D97-AF65-F5344CB8AC3E}">
        <p14:creationId xmlns:p14="http://schemas.microsoft.com/office/powerpoint/2010/main" val="401585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hana\Documents\Instructor Resources\Freeman Resources\Instructor Resources\Chapter_45\B_Jpeg_Images\45_Labeled_Images\45_17_human_brain-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990600"/>
            <a:ext cx="6491288" cy="55797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lstStyle/>
          <a:p>
            <a:r>
              <a:rPr lang="en-US" dirty="0"/>
              <a:t>General anatomy of the brain</a:t>
            </a:r>
          </a:p>
        </p:txBody>
      </p:sp>
      <p:sp>
        <p:nvSpPr>
          <p:cNvPr id="4" name="TextBox 3"/>
          <p:cNvSpPr txBox="1"/>
          <p:nvPr/>
        </p:nvSpPr>
        <p:spPr>
          <a:xfrm>
            <a:off x="76200" y="3187700"/>
            <a:ext cx="2298700" cy="1200329"/>
          </a:xfrm>
          <a:prstGeom prst="rect">
            <a:avLst/>
          </a:prstGeom>
          <a:noFill/>
        </p:spPr>
        <p:txBody>
          <a:bodyPr wrap="square" rtlCol="0">
            <a:spAutoFit/>
          </a:bodyPr>
          <a:lstStyle/>
          <a:p>
            <a:r>
              <a:rPr lang="en-US" dirty="0"/>
              <a:t>What brain structure is located here (hint: homeostasis is controlled here)?</a:t>
            </a:r>
          </a:p>
        </p:txBody>
      </p:sp>
      <p:sp>
        <p:nvSpPr>
          <p:cNvPr id="6" name="TextBox 5"/>
          <p:cNvSpPr txBox="1"/>
          <p:nvPr/>
        </p:nvSpPr>
        <p:spPr>
          <a:xfrm>
            <a:off x="12700" y="5657165"/>
            <a:ext cx="2349500" cy="646331"/>
          </a:xfrm>
          <a:prstGeom prst="rect">
            <a:avLst/>
          </a:prstGeom>
          <a:noFill/>
        </p:spPr>
        <p:txBody>
          <a:bodyPr wrap="square" rtlCol="0">
            <a:spAutoFit/>
          </a:bodyPr>
          <a:lstStyle/>
          <a:p>
            <a:r>
              <a:rPr lang="en-US" dirty="0"/>
              <a:t>What type of nerves originate here?</a:t>
            </a:r>
          </a:p>
        </p:txBody>
      </p:sp>
      <p:sp>
        <p:nvSpPr>
          <p:cNvPr id="7" name="Line 31"/>
          <p:cNvSpPr>
            <a:spLocks noChangeShapeType="1"/>
          </p:cNvSpPr>
          <p:nvPr/>
        </p:nvSpPr>
        <p:spPr bwMode="auto">
          <a:xfrm>
            <a:off x="2209800" y="3581400"/>
            <a:ext cx="2743200" cy="252631"/>
          </a:xfrm>
          <a:prstGeom prst="line">
            <a:avLst/>
          </a:prstGeom>
          <a:noFill/>
          <a:ln w="22225">
            <a:solidFill>
              <a:schemeClr val="tx1"/>
            </a:solidFill>
            <a:round/>
            <a:headEnd/>
            <a:tailEnd type="triangle"/>
          </a:ln>
          <a:extLst>
            <a:ext uri="{909E8E84-426E-40DD-AFC4-6F175D3DCCD1}">
              <a14:hiddenFill xmlns:a14="http://schemas.microsoft.com/office/drawing/2010/main">
                <a:noFill/>
              </a14:hiddenFill>
            </a:ext>
          </a:extLst>
        </p:spPr>
        <p:txBody>
          <a:bodyPr wrap="none" anchor="ctr"/>
          <a:lstStyle/>
          <a:p>
            <a:endParaRPr lang="en-US"/>
          </a:p>
        </p:txBody>
      </p:sp>
      <p:sp>
        <p:nvSpPr>
          <p:cNvPr id="8" name="Line 31"/>
          <p:cNvSpPr>
            <a:spLocks noChangeShapeType="1"/>
          </p:cNvSpPr>
          <p:nvPr/>
        </p:nvSpPr>
        <p:spPr bwMode="auto">
          <a:xfrm flipV="1">
            <a:off x="1752600" y="4733582"/>
            <a:ext cx="3702844" cy="1438617"/>
          </a:xfrm>
          <a:prstGeom prst="line">
            <a:avLst/>
          </a:prstGeom>
          <a:noFill/>
          <a:ln w="22225">
            <a:solidFill>
              <a:schemeClr val="tx1"/>
            </a:solidFill>
            <a:round/>
            <a:headEnd/>
            <a:tailEnd type="triangle"/>
          </a:ln>
          <a:extLst>
            <a:ext uri="{909E8E84-426E-40DD-AFC4-6F175D3DCCD1}">
              <a14:hiddenFill xmlns:a14="http://schemas.microsoft.com/office/drawing/2010/main">
                <a:noFill/>
              </a14:hiddenFill>
            </a:ext>
          </a:extLst>
        </p:spPr>
        <p:txBody>
          <a:bodyPr wrap="none" anchor="ctr"/>
          <a:lstStyle/>
          <a:p>
            <a:endParaRPr lang="en-US"/>
          </a:p>
        </p:txBody>
      </p:sp>
      <p:sp>
        <p:nvSpPr>
          <p:cNvPr id="9" name="TextBox 8"/>
          <p:cNvSpPr txBox="1"/>
          <p:nvPr/>
        </p:nvSpPr>
        <p:spPr>
          <a:xfrm>
            <a:off x="7789525" y="6513036"/>
            <a:ext cx="1306768" cy="276999"/>
          </a:xfrm>
          <a:prstGeom prst="rect">
            <a:avLst/>
          </a:prstGeom>
          <a:noFill/>
        </p:spPr>
        <p:txBody>
          <a:bodyPr wrap="none" rtlCol="0">
            <a:spAutoFit/>
          </a:bodyPr>
          <a:lstStyle/>
          <a:p>
            <a:pPr algn="r"/>
            <a:r>
              <a:rPr lang="en-US" sz="1200" dirty="0"/>
              <a:t>Freeman 4e 45.17</a:t>
            </a:r>
          </a:p>
        </p:txBody>
      </p:sp>
    </p:spTree>
    <p:extLst>
      <p:ext uri="{BB962C8B-B14F-4D97-AF65-F5344CB8AC3E}">
        <p14:creationId xmlns:p14="http://schemas.microsoft.com/office/powerpoint/2010/main" val="225459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Shana\Documents\Instructor Resources\Freeman Resources\Instructor Resources\Chapter_45\B_Jpeg_Images\45_Labeled_Images\45_18_human_cerebrum-L.jpg"/>
          <p:cNvPicPr>
            <a:picLocks noChangeAspect="1" noChangeArrowheads="1"/>
          </p:cNvPicPr>
          <p:nvPr/>
        </p:nvPicPr>
        <p:blipFill rotWithShape="1">
          <a:blip r:embed="rId3">
            <a:extLst>
              <a:ext uri="{28A0092B-C50C-407E-A947-70E740481C1C}">
                <a14:useLocalDpi xmlns:a14="http://schemas.microsoft.com/office/drawing/2010/main" val="0"/>
              </a:ext>
            </a:extLst>
          </a:blip>
          <a:srcRect t="4177"/>
          <a:stretch/>
        </p:blipFill>
        <p:spPr bwMode="auto">
          <a:xfrm>
            <a:off x="1447800" y="1109439"/>
            <a:ext cx="6692900" cy="56865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2700" y="-228600"/>
            <a:ext cx="9156700" cy="1143000"/>
          </a:xfrm>
        </p:spPr>
        <p:txBody>
          <a:bodyPr>
            <a:normAutofit/>
          </a:bodyPr>
          <a:lstStyle/>
          <a:p>
            <a:r>
              <a:rPr lang="en-US" dirty="0"/>
              <a:t>The cerebral lobes</a:t>
            </a:r>
          </a:p>
        </p:txBody>
      </p:sp>
      <p:sp>
        <p:nvSpPr>
          <p:cNvPr id="5" name="TextBox 4"/>
          <p:cNvSpPr txBox="1"/>
          <p:nvPr/>
        </p:nvSpPr>
        <p:spPr>
          <a:xfrm>
            <a:off x="457200" y="1574800"/>
            <a:ext cx="2819400" cy="923330"/>
          </a:xfrm>
          <a:prstGeom prst="rect">
            <a:avLst/>
          </a:prstGeom>
          <a:noFill/>
        </p:spPr>
        <p:txBody>
          <a:bodyPr wrap="square" rtlCol="0">
            <a:spAutoFit/>
          </a:bodyPr>
          <a:lstStyle/>
          <a:p>
            <a:r>
              <a:rPr lang="en-US" b="1" dirty="0">
                <a:solidFill>
                  <a:schemeClr val="accent1"/>
                </a:solidFill>
              </a:rPr>
              <a:t>Decision making, planning, forming speech, skeletal muscle control</a:t>
            </a:r>
          </a:p>
        </p:txBody>
      </p:sp>
      <p:sp>
        <p:nvSpPr>
          <p:cNvPr id="9" name="TextBox 8"/>
          <p:cNvSpPr txBox="1"/>
          <p:nvPr/>
        </p:nvSpPr>
        <p:spPr>
          <a:xfrm>
            <a:off x="0" y="3200400"/>
            <a:ext cx="3886200" cy="646331"/>
          </a:xfrm>
          <a:prstGeom prst="rect">
            <a:avLst/>
          </a:prstGeom>
          <a:noFill/>
        </p:spPr>
        <p:txBody>
          <a:bodyPr wrap="square" rtlCol="0">
            <a:spAutoFit/>
          </a:bodyPr>
          <a:lstStyle/>
          <a:p>
            <a:pPr algn="r"/>
            <a:r>
              <a:rPr lang="en-US" b="1" dirty="0">
                <a:solidFill>
                  <a:srgbClr val="588A46"/>
                </a:solidFill>
              </a:rPr>
              <a:t>Hearing &amp; comprehending language;</a:t>
            </a:r>
          </a:p>
          <a:p>
            <a:pPr algn="r"/>
            <a:r>
              <a:rPr lang="en-US" b="1" dirty="0">
                <a:solidFill>
                  <a:srgbClr val="588A46"/>
                </a:solidFill>
              </a:rPr>
              <a:t>memory formation and storage</a:t>
            </a:r>
          </a:p>
        </p:txBody>
      </p:sp>
      <p:sp>
        <p:nvSpPr>
          <p:cNvPr id="10" name="TextBox 9"/>
          <p:cNvSpPr txBox="1"/>
          <p:nvPr/>
        </p:nvSpPr>
        <p:spPr>
          <a:xfrm>
            <a:off x="6019800" y="1427202"/>
            <a:ext cx="2819400" cy="646331"/>
          </a:xfrm>
          <a:prstGeom prst="rect">
            <a:avLst/>
          </a:prstGeom>
          <a:noFill/>
        </p:spPr>
        <p:txBody>
          <a:bodyPr wrap="square" rtlCol="0">
            <a:spAutoFit/>
          </a:bodyPr>
          <a:lstStyle/>
          <a:p>
            <a:pPr algn="r"/>
            <a:r>
              <a:rPr lang="en-US" b="1" dirty="0">
                <a:solidFill>
                  <a:schemeClr val="accent3"/>
                </a:solidFill>
              </a:rPr>
              <a:t>Sense of touch and sensory integration</a:t>
            </a:r>
          </a:p>
        </p:txBody>
      </p:sp>
      <p:sp>
        <p:nvSpPr>
          <p:cNvPr id="11" name="TextBox 10"/>
          <p:cNvSpPr txBox="1"/>
          <p:nvPr/>
        </p:nvSpPr>
        <p:spPr>
          <a:xfrm>
            <a:off x="6553200" y="3835687"/>
            <a:ext cx="2514600" cy="923330"/>
          </a:xfrm>
          <a:prstGeom prst="rect">
            <a:avLst/>
          </a:prstGeom>
          <a:noFill/>
        </p:spPr>
        <p:txBody>
          <a:bodyPr wrap="square" rtlCol="0">
            <a:spAutoFit/>
          </a:bodyPr>
          <a:lstStyle/>
          <a:p>
            <a:pPr algn="r"/>
            <a:r>
              <a:rPr lang="en-US" b="1" dirty="0">
                <a:solidFill>
                  <a:schemeClr val="accent5"/>
                </a:solidFill>
              </a:rPr>
              <a:t>Vision processing, pattern recognition, visual associations</a:t>
            </a:r>
          </a:p>
        </p:txBody>
      </p:sp>
      <p:sp>
        <p:nvSpPr>
          <p:cNvPr id="12" name="TextBox 11"/>
          <p:cNvSpPr txBox="1"/>
          <p:nvPr/>
        </p:nvSpPr>
        <p:spPr>
          <a:xfrm>
            <a:off x="7776701" y="6513036"/>
            <a:ext cx="1319592" cy="276999"/>
          </a:xfrm>
          <a:prstGeom prst="rect">
            <a:avLst/>
          </a:prstGeom>
          <a:noFill/>
        </p:spPr>
        <p:txBody>
          <a:bodyPr wrap="none" rtlCol="0">
            <a:spAutoFit/>
          </a:bodyPr>
          <a:lstStyle/>
          <a:p>
            <a:pPr algn="r"/>
            <a:r>
              <a:rPr lang="en-US" sz="1200" dirty="0"/>
              <a:t>Freeman 4e 45.18</a:t>
            </a:r>
          </a:p>
        </p:txBody>
      </p:sp>
    </p:spTree>
    <p:extLst>
      <p:ext uri="{BB962C8B-B14F-4D97-AF65-F5344CB8AC3E}">
        <p14:creationId xmlns:p14="http://schemas.microsoft.com/office/powerpoint/2010/main" val="607433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381000"/>
            <a:ext cx="8229600" cy="1143000"/>
          </a:xfrm>
        </p:spPr>
        <p:txBody>
          <a:bodyPr/>
          <a:lstStyle/>
          <a:p>
            <a:pPr eaLnBrk="1" hangingPunct="1"/>
            <a:r>
              <a:rPr lang="en-US" sz="3200" dirty="0"/>
              <a:t>Development of the mature neuron network</a:t>
            </a:r>
          </a:p>
        </p:txBody>
      </p:sp>
      <p:sp>
        <p:nvSpPr>
          <p:cNvPr id="14339" name="Rectangle 3"/>
          <p:cNvSpPr>
            <a:spLocks noGrp="1" noChangeArrowheads="1"/>
          </p:cNvSpPr>
          <p:nvPr>
            <p:ph idx="1"/>
          </p:nvPr>
        </p:nvSpPr>
        <p:spPr>
          <a:xfrm>
            <a:off x="400050" y="4503737"/>
            <a:ext cx="8229600" cy="2316163"/>
          </a:xfrm>
        </p:spPr>
        <p:txBody>
          <a:bodyPr>
            <a:normAutofit lnSpcReduction="10000"/>
          </a:bodyPr>
          <a:lstStyle/>
          <a:p>
            <a:pPr eaLnBrk="1" hangingPunct="1"/>
            <a:r>
              <a:rPr lang="en-US" dirty="0"/>
              <a:t>By the end of embryogenesis,</a:t>
            </a:r>
          </a:p>
          <a:p>
            <a:pPr lvl="1" eaLnBrk="1" hangingPunct="1"/>
            <a:r>
              <a:rPr lang="en-US" dirty="0"/>
              <a:t>Half of embryonic neurons undergo programmed cell death</a:t>
            </a:r>
          </a:p>
          <a:p>
            <a:pPr lvl="1" eaLnBrk="1" hangingPunct="1"/>
            <a:r>
              <a:rPr lang="en-US" dirty="0"/>
              <a:t>Half of initial synapses are lost </a:t>
            </a:r>
          </a:p>
          <a:p>
            <a:pPr lvl="1" eaLnBrk="1" hangingPunct="1"/>
            <a:endParaRPr lang="en-US" dirty="0"/>
          </a:p>
          <a:p>
            <a:pPr eaLnBrk="1" hangingPunct="1"/>
            <a:r>
              <a:rPr lang="en-US" dirty="0"/>
              <a:t>This basic architecture is then continually remodeled in a process known as </a:t>
            </a:r>
            <a:r>
              <a:rPr lang="en-US" dirty="0">
                <a:solidFill>
                  <a:schemeClr val="accent1"/>
                </a:solidFill>
              </a:rPr>
              <a:t>neural plasticity</a:t>
            </a:r>
          </a:p>
        </p:txBody>
      </p:sp>
      <p:pic>
        <p:nvPicPr>
          <p:cNvPr id="27650" name="Picture 2" descr="C:\Users\Shana\Documents\Instructor Resources\Campbell Resources\Chapter_49\B_Jpeg_Images\_49_Labeled_Images\49_09b_HumanBrainDev-L.jpg"/>
          <p:cNvPicPr>
            <a:picLocks noChangeAspect="1" noChangeArrowheads="1"/>
          </p:cNvPicPr>
          <p:nvPr/>
        </p:nvPicPr>
        <p:blipFill rotWithShape="1">
          <a:blip r:embed="rId4">
            <a:extLst>
              <a:ext uri="{28A0092B-C50C-407E-A947-70E740481C1C}">
                <a14:useLocalDpi xmlns:a14="http://schemas.microsoft.com/office/drawing/2010/main" val="0"/>
              </a:ext>
            </a:extLst>
          </a:blip>
          <a:srcRect t="47914"/>
          <a:stretch/>
        </p:blipFill>
        <p:spPr bwMode="auto">
          <a:xfrm>
            <a:off x="361950" y="914400"/>
            <a:ext cx="85471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4229100" y="4067175"/>
            <a:ext cx="4876800" cy="276225"/>
          </a:xfrm>
          <a:prstGeom prst="rect">
            <a:avLst/>
          </a:prstGeom>
          <a:noFill/>
          <a:ln w="9525">
            <a:noFill/>
            <a:miter lim="800000"/>
            <a:headEnd/>
            <a:tailEnd/>
          </a:ln>
        </p:spPr>
        <p:txBody>
          <a:bodyPr>
            <a:spAutoFit/>
          </a:bodyPr>
          <a:lstStyle/>
          <a:p>
            <a:pPr algn="r"/>
            <a:r>
              <a:rPr lang="en-US" sz="1200" dirty="0"/>
              <a:t>Figure 49.9 Campbell &amp; Reece.</a:t>
            </a:r>
          </a:p>
        </p:txBody>
      </p:sp>
      <p:sp>
        <p:nvSpPr>
          <p:cNvPr id="7" name="TextBox 6"/>
          <p:cNvSpPr txBox="1"/>
          <p:nvPr/>
        </p:nvSpPr>
        <p:spPr>
          <a:xfrm>
            <a:off x="7784715" y="6513036"/>
            <a:ext cx="1311578" cy="276999"/>
          </a:xfrm>
          <a:prstGeom prst="rect">
            <a:avLst/>
          </a:prstGeom>
          <a:noFill/>
        </p:spPr>
        <p:txBody>
          <a:bodyPr wrap="none" rtlCol="0">
            <a:spAutoFit/>
          </a:bodyPr>
          <a:lstStyle/>
          <a:p>
            <a:pPr algn="r"/>
            <a:r>
              <a:rPr lang="en-US" sz="1200" dirty="0"/>
              <a:t>Campbell 8e 49.9</a:t>
            </a:r>
          </a:p>
        </p:txBody>
      </p:sp>
    </p:spTree>
    <p:custDataLst>
      <p:tags r:id="rId1"/>
    </p:custDataLst>
    <p:extLst>
      <p:ext uri="{BB962C8B-B14F-4D97-AF65-F5344CB8AC3E}">
        <p14:creationId xmlns:p14="http://schemas.microsoft.com/office/powerpoint/2010/main" val="19079565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2008"/>
  <p:tag name="PPVERSION" val="12.0"/>
  <p:tag name="DELIMITERS" val="3.1"/>
  <p:tag name="SHOWBARVISIBLE" val="True"/>
  <p:tag name="USESECONDARYMONITOR" val="False"/>
  <p:tag name="SAVECSVWITHSESSION" val="True"/>
  <p:tag name="CSVFORMAT" val="0"/>
  <p:tag name="BULLETTYPE" val="3"/>
  <p:tag name="ANSWERNOWSTYLE" val="-1"/>
  <p:tag name="ANSWERNOWTEXT" val="Answer Now"/>
  <p:tag name="COUNTDOWNSTYLE" val="-1"/>
  <p:tag name="RESPCOUNTERSTYLE" val="1"/>
  <p:tag name="RESPCOUNTERFORMAT" val="0"/>
  <p:tag name="RESPTABLESTYLE" val="-1"/>
  <p:tag name="COUNTDOWNSECONDS" val="45"/>
  <p:tag name="INPUTSOURCE" val="1"/>
  <p:tag name="NUMRESPONSES" val="1"/>
  <p:tag name="ALLOWDUPLICATES" val="False"/>
  <p:tag name="BACKUPSESSIONS" val="True"/>
  <p:tag name="BACKUPMAINTENANCE" val="7"/>
  <p:tag name="CHARTVALUEFORMAT" val="0%"/>
  <p:tag name="AUTOADVANCE" val="True"/>
  <p:tag name="REVIEWONLY" val="False"/>
  <p:tag name="ROTATIONINTERVAL" val="2"/>
  <p:tag name="AUTOUPDATEALIASES" val="True"/>
  <p:tag name="STDCHART" val="1"/>
  <p:tag name="RACEENDPOINTS" val="100"/>
  <p:tag name="RACERSMAXDISPLAYED" val="5"/>
  <p:tag name="RACEANIMATIONSPEED" val="3"/>
  <p:tag name="SKIPREMAININGRACESLIDES" val="True"/>
  <p:tag name="PARTICIPANTSINLEADERBOARD" val="10"/>
  <p:tag name="TEAMSINLEADERBOARD" val="5"/>
  <p:tag name="MAXRESPONDERS" val="10"/>
  <p:tag name="BUBBLENAMEVISIBLE" val="True"/>
  <p:tag name="BUBBLESIZEVISIBLE" val="True"/>
  <p:tag name="BUBBLEVALUEFORMAT" val="0.0"/>
  <p:tag name="BUBBLEGROUPING" val="3"/>
  <p:tag name="DEFAULTNUMTEAMS" val="10"/>
  <p:tag name="CUSTOMGRIDBACKCOLOR" val="-722948"/>
  <p:tag name="CUSTOMCELLFORECOLOR" val="-16777216"/>
  <p:tag name="CUSTOMCELLBACKCOLOR1" val="-657956"/>
  <p:tag name="CUSTOMCELLBACKCOLOR2" val="-13395457"/>
  <p:tag name="CUSTOMCELLBACKCOLOR3" val="-268652"/>
  <p:tag name="CUSTOMCELLBACKCOLOR4" val="-8355712"/>
  <p:tag name="USESCHEMECOLORS" val="True"/>
  <p:tag name="DISPLAYNAME" val="True"/>
  <p:tag name="DISPLAYDEVICENUMBER" val="True"/>
  <p:tag name="DISPLAYDEVICEID" val="True"/>
  <p:tag name="GRIDOPACITY" val="90"/>
  <p:tag name="GRIDROTATIONINTERVAL" val="2"/>
  <p:tag name="AUTOSIZEGRID" val="True"/>
  <p:tag name="GRIDSIZE" val="{Width=800, Height=600}"/>
  <p:tag name="GRIDPOSITION" val="1"/>
  <p:tag name="GRIDFONTSIZE" val="12"/>
  <p:tag name="POLLINGCYCLE" val="2"/>
  <p:tag name="CHARTCOLORS" val="2"/>
  <p:tag name="CHARTLABELS" val="0"/>
  <p:tag name="RESETCHARTS" val="True"/>
  <p:tag name="INCLUDENONRESPONDERS" val="False"/>
  <p:tag name="MULTIRESPDIVISOR" val="1"/>
  <p:tag name="INCLUDEPPT" val="True"/>
  <p:tag name="ALLOWUSERFEEDBACK" val="False"/>
  <p:tag name="CORRECTPOINTVALUE" val="2"/>
  <p:tag name="INCORRECTPOINTVALUE" val="1"/>
  <p:tag name="REALTIMEBACKUP" val="False"/>
  <p:tag name="REALTIMEBACKUPPATH" val="(None)"/>
  <p:tag name="ZEROBASED" val="False"/>
  <p:tag name="AUTOADJUSTPARTRANGE" val="True"/>
  <p:tag name="CHARTSCALE" val="True"/>
  <p:tag name="ADVANCEDSETTINGSVIEW" val="False"/>
  <p:tag name="FIBDISPLAYRESULTS" val="True"/>
  <p:tag name="FIBNUMRESULTS" val="5"/>
  <p:tag name="FIBINCLUDEOTHER" val="True"/>
  <p:tag name="FIBDISPLAYKEYWORDS" val="True"/>
  <p:tag name="PRRESPONSE1" val="10"/>
  <p:tag name="PRRESPONSE2" val="9"/>
  <p:tag name="PRRESPONSE3" val="8"/>
  <p:tag name="PRRESPONSE4" val="7"/>
  <p:tag name="PRRESPONSE5" val="6"/>
  <p:tag name="PRRESPONSE6" val="5"/>
  <p:tag name="PRRESPONSE7" val="4"/>
  <p:tag name="PRRESPONSE8" val="3"/>
  <p:tag name="PRRESPONSE9" val="2"/>
  <p:tag name="PRRESPONSE10" val="1"/>
  <p:tag name="SHOWFLASHWARNING" val="True"/>
  <p:tag name="ALWAYSOPENPOLL" val="False"/>
  <p:tag name="POWERPOINTVERSION" val="14.0"/>
  <p:tag name="EXPANDSHOWBAR" val="False"/>
  <p:tag name="TASKPANEKEY" val="69f0e323-baff-4ba0-bb8b-24a439fbe767"/>
  <p:tag name="TPFULLVERSION" val="4.5.0.2212"/>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S12slides">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S12slides</Template>
  <TotalTime>3688</TotalTime>
  <Words>1733</Words>
  <Application>Microsoft Office PowerPoint</Application>
  <PresentationFormat>On-screen Show (4:3)</PresentationFormat>
  <Paragraphs>209</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ＭＳ Ｐゴシック</vt:lpstr>
      <vt:lpstr>Arial</vt:lpstr>
      <vt:lpstr>Calibri</vt:lpstr>
      <vt:lpstr>Candara</vt:lpstr>
      <vt:lpstr>Wingdings</vt:lpstr>
      <vt:lpstr>Wingdings 2</vt:lpstr>
      <vt:lpstr>S12slides</vt:lpstr>
      <vt:lpstr>Nervous Systems</vt:lpstr>
      <vt:lpstr>Key Concepts: The Vertebrate Nervous System</vt:lpstr>
      <vt:lpstr>Diversity of nervous systems</vt:lpstr>
      <vt:lpstr>The nervous system processes information</vt:lpstr>
      <vt:lpstr>Specialization in the vertebrate nervous system</vt:lpstr>
      <vt:lpstr>Anatomy of the brain</vt:lpstr>
      <vt:lpstr>General anatomy of the brain</vt:lpstr>
      <vt:lpstr>The cerebral lobes</vt:lpstr>
      <vt:lpstr>Development of the mature neuron network</vt:lpstr>
      <vt:lpstr>Neural plasticity is fundamental to  learning/memory</vt:lpstr>
      <vt:lpstr>The Vertebrate Nervous System</vt:lpstr>
      <vt:lpstr>PowerPoint Presentation</vt:lpstr>
      <vt:lpstr>Anatomy of a nerve?</vt:lpstr>
      <vt:lpstr> Anatomy of the spinal cord</vt:lpstr>
      <vt:lpstr>Integrating the CNS and PNS</vt:lpstr>
      <vt:lpstr>Simple example: reflex arc How can you tell the stove was hot as opposed to sharp or soft?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Neurons and Electrical Messages</dc:title>
  <dc:creator>laucoin3</dc:creator>
  <cp:lastModifiedBy>Garton, David</cp:lastModifiedBy>
  <cp:revision>140</cp:revision>
  <cp:lastPrinted>2013-03-01T11:38:29Z</cp:lastPrinted>
  <dcterms:created xsi:type="dcterms:W3CDTF">2011-10-14T01:17:43Z</dcterms:created>
  <dcterms:modified xsi:type="dcterms:W3CDTF">2017-10-20T19:46:44Z</dcterms:modified>
</cp:coreProperties>
</file>